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5" r:id="rId2"/>
    <p:sldId id="287" r:id="rId3"/>
    <p:sldId id="271" r:id="rId4"/>
    <p:sldId id="256" r:id="rId5"/>
    <p:sldId id="262" r:id="rId6"/>
    <p:sldId id="263" r:id="rId7"/>
    <p:sldId id="265" r:id="rId8"/>
    <p:sldId id="257" r:id="rId9"/>
    <p:sldId id="269" r:id="rId10"/>
    <p:sldId id="266" r:id="rId11"/>
    <p:sldId id="267" r:id="rId12"/>
    <p:sldId id="268" r:id="rId13"/>
    <p:sldId id="270" r:id="rId14"/>
    <p:sldId id="272" r:id="rId15"/>
    <p:sldId id="286" r:id="rId16"/>
    <p:sldId id="273" r:id="rId17"/>
    <p:sldId id="276" r:id="rId18"/>
    <p:sldId id="274" r:id="rId19"/>
    <p:sldId id="258" r:id="rId20"/>
    <p:sldId id="275" r:id="rId21"/>
    <p:sldId id="277" r:id="rId22"/>
    <p:sldId id="259" r:id="rId23"/>
    <p:sldId id="281" r:id="rId24"/>
    <p:sldId id="278" r:id="rId25"/>
    <p:sldId id="279" r:id="rId26"/>
    <p:sldId id="280" r:id="rId27"/>
    <p:sldId id="282" r:id="rId28"/>
    <p:sldId id="283" r:id="rId29"/>
    <p:sldId id="284" r:id="rId3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1" autoAdjust="0"/>
    <p:restoredTop sz="81245" autoAdjust="0"/>
  </p:normalViewPr>
  <p:slideViewPr>
    <p:cSldViewPr snapToGrid="0">
      <p:cViewPr varScale="1">
        <p:scale>
          <a:sx n="49" d="100"/>
          <a:sy n="49" d="100"/>
        </p:scale>
        <p:origin x="24" y="8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89B54-3FE2-4DC3-B149-99D12D2C4CDF}" type="datetimeFigureOut">
              <a:rPr lang="en-CH" smtClean="0"/>
              <a:t>11/12/2023</a:t>
            </a:fld>
            <a:endParaRPr lang="en-CH"/>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B5B5-00EF-4730-872A-CBF44A758014}" type="slidenum">
              <a:rPr lang="en-CH" smtClean="0"/>
              <a:t>‹#›</a:t>
            </a:fld>
            <a:endParaRPr lang="en-CH"/>
          </a:p>
        </p:txBody>
      </p:sp>
    </p:spTree>
    <p:extLst>
      <p:ext uri="{BB962C8B-B14F-4D97-AF65-F5344CB8AC3E}">
        <p14:creationId xmlns:p14="http://schemas.microsoft.com/office/powerpoint/2010/main" val="137488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a:t>
            </a:fld>
            <a:endParaRPr lang="en-CH"/>
          </a:p>
        </p:txBody>
      </p:sp>
    </p:spTree>
    <p:extLst>
      <p:ext uri="{BB962C8B-B14F-4D97-AF65-F5344CB8AC3E}">
        <p14:creationId xmlns:p14="http://schemas.microsoft.com/office/powerpoint/2010/main" val="403282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Futher</a:t>
            </a:r>
            <a:r>
              <a:rPr lang="en-US" dirty="0"/>
              <a:t> from (same author) last work</a:t>
            </a:r>
          </a:p>
          <a:p>
            <a:endParaRPr lang="en-US" dirty="0"/>
          </a:p>
          <a:p>
            <a:r>
              <a:rPr lang="en-US" dirty="0"/>
              <a:t>Here, they use a general generation model which can be </a:t>
            </a:r>
            <a:r>
              <a:rPr lang="en-US" dirty="0" err="1"/>
              <a:t>CycleGAN</a:t>
            </a:r>
            <a:r>
              <a:rPr lang="en-US" dirty="0"/>
              <a:t>, Neural Style Transfer</a:t>
            </a:r>
          </a:p>
          <a:p>
            <a:endParaRPr lang="en-US" dirty="0"/>
          </a:p>
          <a:p>
            <a:r>
              <a:rPr lang="en-US" altLang="zh-CN" dirty="0"/>
              <a:t>The total </a:t>
            </a:r>
            <a:r>
              <a:rPr lang="en-US" altLang="zh-CN" dirty="0" err="1"/>
              <a:t>trainig</a:t>
            </a:r>
            <a:r>
              <a:rPr lang="en-US" altLang="zh-CN" dirty="0"/>
              <a:t> dataset is the combination of realistic dataset and augmented dataset</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12</a:t>
            </a:fld>
            <a:endParaRPr lang="en-CH"/>
          </a:p>
        </p:txBody>
      </p:sp>
    </p:spTree>
    <p:extLst>
      <p:ext uri="{BB962C8B-B14F-4D97-AF65-F5344CB8AC3E}">
        <p14:creationId xmlns:p14="http://schemas.microsoft.com/office/powerpoint/2010/main" val="193618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is also a work provide the sensor modeling for Kinect. </a:t>
            </a:r>
          </a:p>
          <a:p>
            <a:endParaRPr lang="en-US" dirty="0"/>
          </a:p>
          <a:p>
            <a:r>
              <a:rPr lang="en-US" dirty="0"/>
              <a:t>Based on these modeling, they could  sperate the noise into three categories</a:t>
            </a:r>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13</a:t>
            </a:fld>
            <a:endParaRPr lang="en-CH"/>
          </a:p>
        </p:txBody>
      </p:sp>
    </p:spTree>
    <p:extLst>
      <p:ext uri="{BB962C8B-B14F-4D97-AF65-F5344CB8AC3E}">
        <p14:creationId xmlns:p14="http://schemas.microsoft.com/office/powerpoint/2010/main" val="274118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work sim2real2sim focus on DRC(DARPA Robotics Challenge) Plug task</a:t>
            </a:r>
            <a:endParaRPr lang="en-CH" dirty="0"/>
          </a:p>
          <a:p>
            <a:endParaRPr lang="en-US" dirty="0"/>
          </a:p>
          <a:p>
            <a:endParaRPr lang="en-US" dirty="0"/>
          </a:p>
          <a:p>
            <a:r>
              <a:rPr lang="en-US" dirty="0"/>
              <a:t>They use a visual </a:t>
            </a:r>
            <a:r>
              <a:rPr lang="en-US" dirty="0" err="1"/>
              <a:t>servoing</a:t>
            </a:r>
            <a:r>
              <a:rPr lang="en-US" dirty="0"/>
              <a:t> approach, which uses the reverse Jacobian of the difference between preinsert frame and cable tip frame to align the pose. Therefore, it could update the parameters in the simulation.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14</a:t>
            </a:fld>
            <a:endParaRPr lang="en-CH"/>
          </a:p>
        </p:txBody>
      </p:sp>
    </p:spTree>
    <p:extLst>
      <p:ext uri="{BB962C8B-B14F-4D97-AF65-F5344CB8AC3E}">
        <p14:creationId xmlns:p14="http://schemas.microsoft.com/office/powerpoint/2010/main" val="148640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the modern camera, </a:t>
            </a:r>
            <a:r>
              <a:rPr lang="en-US" dirty="0" err="1"/>
              <a:t>Realsense</a:t>
            </a:r>
            <a:endParaRPr lang="en-US" dirty="0"/>
          </a:p>
          <a:p>
            <a:endParaRPr lang="en-US" dirty="0"/>
          </a:p>
          <a:p>
            <a:r>
              <a:rPr lang="en-US" dirty="0"/>
              <a:t>This work focus on Deformed Linear Objects Problem.</a:t>
            </a:r>
          </a:p>
          <a:p>
            <a:endParaRPr lang="en-US" dirty="0"/>
          </a:p>
          <a:p>
            <a:r>
              <a:rPr lang="en-US" dirty="0"/>
              <a:t>The 3D position of the nodes on the linear objects are directly gained from the RealSense camera</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15</a:t>
            </a:fld>
            <a:endParaRPr lang="en-CH"/>
          </a:p>
        </p:txBody>
      </p:sp>
    </p:spTree>
    <p:extLst>
      <p:ext uri="{BB962C8B-B14F-4D97-AF65-F5344CB8AC3E}">
        <p14:creationId xmlns:p14="http://schemas.microsoft.com/office/powerpoint/2010/main" val="190217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Interial</a:t>
            </a:r>
            <a:r>
              <a:rPr lang="en-US" dirty="0"/>
              <a:t> Measurement Unit is primarily used for measuring acceleration.</a:t>
            </a:r>
          </a:p>
          <a:p>
            <a:endParaRPr lang="en-US" dirty="0"/>
          </a:p>
          <a:p>
            <a:r>
              <a:rPr lang="en-US" dirty="0"/>
              <a:t>It’s always used with other sensors like RGBD cam and encoders.</a:t>
            </a:r>
          </a:p>
          <a:p>
            <a:endParaRPr lang="en-US" dirty="0"/>
          </a:p>
          <a:p>
            <a:endParaRPr lang="en-CH" dirty="0"/>
          </a:p>
          <a:p>
            <a:r>
              <a:rPr lang="en-US" dirty="0"/>
              <a:t>The signal  frequencies are different. </a:t>
            </a:r>
          </a:p>
          <a:p>
            <a:endParaRPr lang="en-US" dirty="0"/>
          </a:p>
          <a:p>
            <a:endParaRPr lang="en-US" dirty="0"/>
          </a:p>
          <a:p>
            <a:r>
              <a:rPr lang="en-US" dirty="0"/>
              <a:t>Constant frequency sampling. -&gt; policy network</a:t>
            </a:r>
          </a:p>
          <a:p>
            <a:endParaRPr lang="en-US" dirty="0"/>
          </a:p>
          <a:p>
            <a:endParaRPr lang="en-US" dirty="0"/>
          </a:p>
          <a:p>
            <a:r>
              <a:rPr lang="en-US" altLang="zh-CN" dirty="0"/>
              <a:t>Loss the information in the interval</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16</a:t>
            </a:fld>
            <a:endParaRPr lang="en-CH"/>
          </a:p>
        </p:txBody>
      </p:sp>
    </p:spTree>
    <p:extLst>
      <p:ext uri="{BB962C8B-B14F-4D97-AF65-F5344CB8AC3E}">
        <p14:creationId xmlns:p14="http://schemas.microsoft.com/office/powerpoint/2010/main" val="2539214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better  use the high frequency signal</a:t>
            </a:r>
          </a:p>
          <a:p>
            <a:endParaRPr lang="en-US" dirty="0"/>
          </a:p>
          <a:p>
            <a:r>
              <a:rPr lang="en-US" dirty="0"/>
              <a:t>Butterworth low-pass filter with 15Hz to denoise and outlier removal.</a:t>
            </a:r>
          </a:p>
          <a:p>
            <a:endParaRPr lang="en-US" dirty="0"/>
          </a:p>
          <a:p>
            <a:r>
              <a:rPr lang="en-US" dirty="0"/>
              <a:t>LSTM controller to interpret these time-seq signals</a:t>
            </a:r>
          </a:p>
          <a:p>
            <a:endParaRPr lang="en-US" dirty="0"/>
          </a:p>
          <a:p>
            <a:r>
              <a:rPr lang="en-US" dirty="0"/>
              <a:t>The policy could only work at a low frequency</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17</a:t>
            </a:fld>
            <a:endParaRPr lang="en-CH"/>
          </a:p>
        </p:txBody>
      </p:sp>
    </p:spTree>
    <p:extLst>
      <p:ext uri="{BB962C8B-B14F-4D97-AF65-F5344CB8AC3E}">
        <p14:creationId xmlns:p14="http://schemas.microsoft.com/office/powerpoint/2010/main" val="2153558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Visual observation buffer, which buffer the depth information to make  it synchronous with IMU signals</a:t>
            </a:r>
          </a:p>
          <a:p>
            <a:endParaRPr lang="en-US" dirty="0"/>
          </a:p>
          <a:p>
            <a:r>
              <a:rPr lang="en-US" dirty="0"/>
              <a:t>High frequency.</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18</a:t>
            </a:fld>
            <a:endParaRPr lang="en-CH"/>
          </a:p>
        </p:txBody>
      </p:sp>
    </p:spTree>
    <p:extLst>
      <p:ext uri="{BB962C8B-B14F-4D97-AF65-F5344CB8AC3E}">
        <p14:creationId xmlns:p14="http://schemas.microsoft.com/office/powerpoint/2010/main" val="394737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Extract information from IMU</a:t>
            </a:r>
          </a:p>
          <a:p>
            <a:endParaRPr lang="en-US" dirty="0"/>
          </a:p>
          <a:p>
            <a:r>
              <a:rPr lang="en-US" dirty="0"/>
              <a:t>Extract surface vibration using PCA</a:t>
            </a:r>
          </a:p>
          <a:p>
            <a:endParaRPr lang="en-US" dirty="0"/>
          </a:p>
          <a:p>
            <a:r>
              <a:rPr lang="en-US" dirty="0"/>
              <a:t>First two principle components.</a:t>
            </a:r>
          </a:p>
          <a:p>
            <a:endParaRPr lang="en-US" dirty="0"/>
          </a:p>
          <a:p>
            <a:endParaRPr lang="en-US" dirty="0"/>
          </a:p>
          <a:p>
            <a:r>
              <a:rPr lang="en-US" dirty="0"/>
              <a:t>Dynamic Window  Approach penalize velocity prevent from flip-over.</a:t>
            </a:r>
          </a:p>
        </p:txBody>
      </p:sp>
      <p:sp>
        <p:nvSpPr>
          <p:cNvPr id="4" name="灯片编号占位符 3"/>
          <p:cNvSpPr>
            <a:spLocks noGrp="1"/>
          </p:cNvSpPr>
          <p:nvPr>
            <p:ph type="sldNum" sz="quarter" idx="5"/>
          </p:nvPr>
        </p:nvSpPr>
        <p:spPr/>
        <p:txBody>
          <a:bodyPr/>
          <a:lstStyle/>
          <a:p>
            <a:fld id="{82E1B5B5-00EF-4730-872A-CBF44A758014}" type="slidenum">
              <a:rPr lang="en-CH" smtClean="0"/>
              <a:t>19</a:t>
            </a:fld>
            <a:endParaRPr lang="en-CH"/>
          </a:p>
        </p:txBody>
      </p:sp>
    </p:spTree>
    <p:extLst>
      <p:ext uri="{BB962C8B-B14F-4D97-AF65-F5344CB8AC3E}">
        <p14:creationId xmlns:p14="http://schemas.microsoft.com/office/powerpoint/2010/main" val="276479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IMU -&gt; heading information</a:t>
            </a:r>
          </a:p>
          <a:p>
            <a:endParaRPr lang="en-US" dirty="0"/>
          </a:p>
          <a:p>
            <a:r>
              <a:rPr lang="en-US" dirty="0"/>
              <a:t>Extract error state combined  with GPS signals</a:t>
            </a:r>
          </a:p>
          <a:p>
            <a:endParaRPr lang="en-US" dirty="0"/>
          </a:p>
          <a:p>
            <a:r>
              <a:rPr lang="en-US" dirty="0"/>
              <a:t>IMU -&gt; EKF</a:t>
            </a:r>
          </a:p>
          <a:p>
            <a:endParaRPr lang="en-US" dirty="0"/>
          </a:p>
          <a:p>
            <a:r>
              <a:rPr lang="en-US" dirty="0"/>
              <a:t>Error state-&gt; model predictive controller -&gt; navigation accuracy</a:t>
            </a:r>
          </a:p>
        </p:txBody>
      </p:sp>
      <p:sp>
        <p:nvSpPr>
          <p:cNvPr id="4" name="灯片编号占位符 3"/>
          <p:cNvSpPr>
            <a:spLocks noGrp="1"/>
          </p:cNvSpPr>
          <p:nvPr>
            <p:ph type="sldNum" sz="quarter" idx="5"/>
          </p:nvPr>
        </p:nvSpPr>
        <p:spPr/>
        <p:txBody>
          <a:bodyPr/>
          <a:lstStyle/>
          <a:p>
            <a:fld id="{82E1B5B5-00EF-4730-872A-CBF44A758014}" type="slidenum">
              <a:rPr lang="en-CH" smtClean="0"/>
              <a:t>20</a:t>
            </a:fld>
            <a:endParaRPr lang="en-CH"/>
          </a:p>
        </p:txBody>
      </p:sp>
    </p:spTree>
    <p:extLst>
      <p:ext uri="{BB962C8B-B14F-4D97-AF65-F5344CB8AC3E}">
        <p14:creationId xmlns:p14="http://schemas.microsoft.com/office/powerpoint/2010/main" val="140263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21</a:t>
            </a:fld>
            <a:endParaRPr lang="en-CH"/>
          </a:p>
        </p:txBody>
      </p:sp>
    </p:spTree>
    <p:extLst>
      <p:ext uri="{BB962C8B-B14F-4D97-AF65-F5344CB8AC3E}">
        <p14:creationId xmlns:p14="http://schemas.microsoft.com/office/powerpoint/2010/main" val="26415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CNN + LSTM to handle the information from camera</a:t>
            </a:r>
          </a:p>
          <a:p>
            <a:endParaRPr lang="en-US" dirty="0"/>
          </a:p>
          <a:p>
            <a:r>
              <a:rPr lang="en-US" dirty="0"/>
              <a:t>intuitive</a:t>
            </a:r>
          </a:p>
          <a:p>
            <a:endParaRPr lang="en-US" dirty="0"/>
          </a:p>
          <a:p>
            <a:r>
              <a:rPr lang="en-US" dirty="0"/>
              <a:t>Gray part is the policy</a:t>
            </a:r>
          </a:p>
          <a:p>
            <a:r>
              <a:rPr lang="en-US" dirty="0"/>
              <a:t> </a:t>
            </a:r>
          </a:p>
          <a:p>
            <a:r>
              <a:rPr lang="en-US" dirty="0"/>
              <a:t>Others are simulation</a:t>
            </a:r>
          </a:p>
          <a:p>
            <a:endParaRPr lang="en-US" dirty="0"/>
          </a:p>
          <a:p>
            <a:r>
              <a:rPr lang="en-US" dirty="0"/>
              <a:t>Advantage:</a:t>
            </a:r>
          </a:p>
          <a:p>
            <a:r>
              <a:rPr lang="en-US" dirty="0"/>
              <a:t> </a:t>
            </a:r>
          </a:p>
          <a:p>
            <a:r>
              <a:rPr lang="en-US" dirty="0"/>
              <a:t> It could learn from the past (LSTM)</a:t>
            </a:r>
          </a:p>
          <a:p>
            <a:r>
              <a:rPr lang="en-US" dirty="0"/>
              <a:t> </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3</a:t>
            </a:fld>
            <a:endParaRPr lang="en-CH"/>
          </a:p>
        </p:txBody>
      </p:sp>
    </p:spTree>
    <p:extLst>
      <p:ext uri="{BB962C8B-B14F-4D97-AF65-F5344CB8AC3E}">
        <p14:creationId xmlns:p14="http://schemas.microsoft.com/office/powerpoint/2010/main" val="1771886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traditional way to model tactile array </a:t>
            </a:r>
          </a:p>
          <a:p>
            <a:r>
              <a:rPr lang="en-US" dirty="0"/>
              <a:t>Numerical approach </a:t>
            </a:r>
          </a:p>
          <a:p>
            <a:endParaRPr lang="en-US" dirty="0"/>
          </a:p>
          <a:p>
            <a:r>
              <a:rPr lang="en-US" dirty="0"/>
              <a:t>Contact pattern -&gt; Jacobian  -&gt; controller system </a:t>
            </a:r>
          </a:p>
          <a:p>
            <a:endParaRPr lang="en-US" dirty="0"/>
          </a:p>
          <a:p>
            <a:r>
              <a:rPr lang="en-US" altLang="zh-CN" dirty="0"/>
              <a:t>Numerical robust</a:t>
            </a:r>
          </a:p>
          <a:p>
            <a:endParaRPr lang="en-US" altLang="zh-CN" dirty="0"/>
          </a:p>
          <a:p>
            <a:r>
              <a:rPr lang="en-US" altLang="zh-CN" dirty="0"/>
              <a:t>Contact pattern should be computed manually</a:t>
            </a:r>
          </a:p>
          <a:p>
            <a:endParaRPr lang="en-US" altLang="zh-CN" dirty="0"/>
          </a:p>
        </p:txBody>
      </p:sp>
      <p:sp>
        <p:nvSpPr>
          <p:cNvPr id="4" name="灯片编号占位符 3"/>
          <p:cNvSpPr>
            <a:spLocks noGrp="1"/>
          </p:cNvSpPr>
          <p:nvPr>
            <p:ph type="sldNum" sz="quarter" idx="5"/>
          </p:nvPr>
        </p:nvSpPr>
        <p:spPr/>
        <p:txBody>
          <a:bodyPr/>
          <a:lstStyle/>
          <a:p>
            <a:fld id="{82E1B5B5-00EF-4730-872A-CBF44A758014}" type="slidenum">
              <a:rPr lang="en-CH" smtClean="0"/>
              <a:t>22</a:t>
            </a:fld>
            <a:endParaRPr lang="en-CH"/>
          </a:p>
        </p:txBody>
      </p:sp>
    </p:spTree>
    <p:extLst>
      <p:ext uri="{BB962C8B-B14F-4D97-AF65-F5344CB8AC3E}">
        <p14:creationId xmlns:p14="http://schemas.microsoft.com/office/powerpoint/2010/main" val="2043288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Specialized shape sensor : </a:t>
            </a:r>
            <a:r>
              <a:rPr lang="en-US" dirty="0" err="1"/>
              <a:t>SynTouch</a:t>
            </a:r>
            <a:r>
              <a:rPr lang="en-US" dirty="0"/>
              <a:t>  </a:t>
            </a:r>
            <a:r>
              <a:rPr lang="en-US" dirty="0" err="1"/>
              <a:t>BioTach</a:t>
            </a:r>
            <a:endParaRPr lang="en-US" dirty="0"/>
          </a:p>
          <a:p>
            <a:endParaRPr lang="en-US" dirty="0"/>
          </a:p>
          <a:p>
            <a:r>
              <a:rPr lang="en-US" dirty="0"/>
              <a:t>Two VAE -&gt; Two Latent Space -&gt; T</a:t>
            </a:r>
            <a:r>
              <a:rPr lang="en-US" altLang="zh-CN" dirty="0"/>
              <a:t>wo MLP bridge the gap between two latent spaces</a:t>
            </a:r>
          </a:p>
          <a:p>
            <a:endParaRPr lang="en-US" dirty="0"/>
          </a:p>
          <a:p>
            <a:r>
              <a:rPr lang="en-US" dirty="0"/>
              <a:t>FEM is of high accuracy, it could measure any contact pattern</a:t>
            </a:r>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23</a:t>
            </a:fld>
            <a:endParaRPr lang="en-CH"/>
          </a:p>
        </p:txBody>
      </p:sp>
    </p:spTree>
    <p:extLst>
      <p:ext uri="{BB962C8B-B14F-4D97-AF65-F5344CB8AC3E}">
        <p14:creationId xmlns:p14="http://schemas.microsoft.com/office/powerpoint/2010/main" val="179566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optical tactile,</a:t>
            </a:r>
          </a:p>
          <a:p>
            <a:endParaRPr lang="en-US" dirty="0"/>
          </a:p>
          <a:p>
            <a:r>
              <a:rPr lang="en-US" dirty="0"/>
              <a:t>Deformation – rendering  model</a:t>
            </a:r>
          </a:p>
          <a:p>
            <a:endParaRPr lang="en-US" dirty="0"/>
          </a:p>
          <a:p>
            <a:r>
              <a:rPr lang="en-US" dirty="0"/>
              <a:t>Gaussian filter -&gt; strain </a:t>
            </a:r>
            <a:r>
              <a:rPr lang="en-US" dirty="0" err="1"/>
              <a:t>membrain</a:t>
            </a:r>
            <a:r>
              <a:rPr lang="en-US" dirty="0"/>
              <a:t>.</a:t>
            </a:r>
          </a:p>
          <a:p>
            <a:endParaRPr lang="en-US" dirty="0"/>
          </a:p>
          <a:p>
            <a:r>
              <a:rPr lang="en-US" dirty="0"/>
              <a:t>Phong’s shading render the image.</a:t>
            </a:r>
          </a:p>
          <a:p>
            <a:endParaRPr lang="en-US" dirty="0"/>
          </a:p>
          <a:p>
            <a:r>
              <a:rPr lang="en-US" dirty="0"/>
              <a:t>Forward method </a:t>
            </a:r>
          </a:p>
          <a:p>
            <a:r>
              <a:rPr lang="en-US" dirty="0"/>
              <a:t>Fast and robust </a:t>
            </a:r>
          </a:p>
          <a:p>
            <a:endParaRPr lang="en-US" dirty="0"/>
          </a:p>
          <a:p>
            <a:r>
              <a:rPr lang="en-US" dirty="0"/>
              <a:t>Not accurate enough</a:t>
            </a:r>
          </a:p>
        </p:txBody>
      </p:sp>
      <p:sp>
        <p:nvSpPr>
          <p:cNvPr id="4" name="灯片编号占位符 3"/>
          <p:cNvSpPr>
            <a:spLocks noGrp="1"/>
          </p:cNvSpPr>
          <p:nvPr>
            <p:ph type="sldNum" sz="quarter" idx="5"/>
          </p:nvPr>
        </p:nvSpPr>
        <p:spPr/>
        <p:txBody>
          <a:bodyPr/>
          <a:lstStyle/>
          <a:p>
            <a:fld id="{82E1B5B5-00EF-4730-872A-CBF44A758014}" type="slidenum">
              <a:rPr lang="en-CH" smtClean="0"/>
              <a:t>24</a:t>
            </a:fld>
            <a:endParaRPr lang="en-CH"/>
          </a:p>
        </p:txBody>
      </p:sp>
    </p:spTree>
    <p:extLst>
      <p:ext uri="{BB962C8B-B14F-4D97-AF65-F5344CB8AC3E}">
        <p14:creationId xmlns:p14="http://schemas.microsoft.com/office/powerpoint/2010/main" val="2271641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FEM could also be used here. </a:t>
            </a:r>
          </a:p>
          <a:p>
            <a:endParaRPr lang="en-US" dirty="0"/>
          </a:p>
          <a:p>
            <a:r>
              <a:rPr lang="en-US" dirty="0"/>
              <a:t>What we need is to use a model as  a transition between the FEM simulation and the real world observation.</a:t>
            </a:r>
          </a:p>
          <a:p>
            <a:endParaRPr lang="en-US" dirty="0"/>
          </a:p>
          <a:p>
            <a:r>
              <a:rPr lang="en-US" dirty="0"/>
              <a:t>First method, force distribution  </a:t>
            </a:r>
          </a:p>
          <a:p>
            <a:endParaRPr lang="en-US" dirty="0"/>
          </a:p>
          <a:p>
            <a:r>
              <a:rPr lang="en-US" dirty="0"/>
              <a:t>Second method , optical flow + force distribution</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25</a:t>
            </a:fld>
            <a:endParaRPr lang="en-CH"/>
          </a:p>
        </p:txBody>
      </p:sp>
    </p:spTree>
    <p:extLst>
      <p:ext uri="{BB962C8B-B14F-4D97-AF65-F5344CB8AC3E}">
        <p14:creationId xmlns:p14="http://schemas.microsoft.com/office/powerpoint/2010/main" val="113799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Specific Task: In-hand pose of </a:t>
            </a:r>
            <a:r>
              <a:rPr lang="en-US" dirty="0" err="1"/>
              <a:t>tubar</a:t>
            </a:r>
            <a:r>
              <a:rPr lang="en-US" dirty="0"/>
              <a:t> objects.</a:t>
            </a:r>
          </a:p>
          <a:p>
            <a:endParaRPr lang="en-US" dirty="0"/>
          </a:p>
          <a:p>
            <a:r>
              <a:rPr lang="en-US" dirty="0"/>
              <a:t>The transformation could also be learned using a </a:t>
            </a:r>
            <a:r>
              <a:rPr lang="en-US" dirty="0" err="1"/>
              <a:t>CycleGAN</a:t>
            </a:r>
            <a:r>
              <a:rPr lang="en-US" dirty="0"/>
              <a:t>.</a:t>
            </a:r>
          </a:p>
          <a:p>
            <a:endParaRPr lang="en-US" dirty="0"/>
          </a:p>
          <a:p>
            <a:r>
              <a:rPr lang="en-US" dirty="0" err="1"/>
              <a:t>CycleGAN</a:t>
            </a:r>
            <a:r>
              <a:rPr lang="en-US" dirty="0"/>
              <a:t>-like architecture model the transformation from simulated image to realistic representation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26</a:t>
            </a:fld>
            <a:endParaRPr lang="en-CH"/>
          </a:p>
        </p:txBody>
      </p:sp>
    </p:spTree>
    <p:extLst>
      <p:ext uri="{BB962C8B-B14F-4D97-AF65-F5344CB8AC3E}">
        <p14:creationId xmlns:p14="http://schemas.microsoft.com/office/powerpoint/2010/main" val="2492922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Encoders </a:t>
            </a:r>
            <a:r>
              <a:rPr lang="en-US" altLang="zh-CN" dirty="0"/>
              <a:t>inside motor </a:t>
            </a:r>
          </a:p>
          <a:p>
            <a:endParaRPr lang="en-US" dirty="0"/>
          </a:p>
          <a:p>
            <a:r>
              <a:rPr lang="en-US" dirty="0"/>
              <a:t>Angular velocity , torque -&gt; electrical data </a:t>
            </a:r>
          </a:p>
          <a:p>
            <a:endParaRPr lang="en-US" dirty="0"/>
          </a:p>
          <a:p>
            <a:endParaRPr lang="en-CH" dirty="0"/>
          </a:p>
          <a:p>
            <a:r>
              <a:rPr lang="en-US" dirty="0"/>
              <a:t>In this simulation framework called </a:t>
            </a:r>
            <a:r>
              <a:rPr lang="en-US" dirty="0" err="1"/>
              <a:t>NeuraonGym</a:t>
            </a:r>
            <a:r>
              <a:rPr lang="en-US" dirty="0"/>
              <a:t>, the encoders are modeled using </a:t>
            </a:r>
            <a:r>
              <a:rPr lang="en-US" dirty="0" err="1"/>
              <a:t>Guassian</a:t>
            </a:r>
            <a:r>
              <a:rPr lang="en-US" dirty="0"/>
              <a:t> noise </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27</a:t>
            </a:fld>
            <a:endParaRPr lang="en-CH"/>
          </a:p>
        </p:txBody>
      </p:sp>
    </p:spTree>
    <p:extLst>
      <p:ext uri="{BB962C8B-B14F-4D97-AF65-F5344CB8AC3E}">
        <p14:creationId xmlns:p14="http://schemas.microsoft.com/office/powerpoint/2010/main" val="3607725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Encoder signal frequency is different.</a:t>
            </a:r>
          </a:p>
          <a:p>
            <a:endParaRPr lang="en-US" dirty="0"/>
          </a:p>
          <a:p>
            <a:endParaRPr lang="en-US" dirty="0"/>
          </a:p>
          <a:p>
            <a:r>
              <a:rPr lang="en-US" dirty="0"/>
              <a:t>EKF to ensure the frequency of the  combined </a:t>
            </a:r>
            <a:r>
              <a:rPr lang="en-US" dirty="0" err="1"/>
              <a:t>singal</a:t>
            </a:r>
            <a:r>
              <a:rPr lang="en-US" dirty="0"/>
              <a:t> from IMU and encoders are synchronized</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28</a:t>
            </a:fld>
            <a:endParaRPr lang="en-CH"/>
          </a:p>
        </p:txBody>
      </p:sp>
    </p:spTree>
    <p:extLst>
      <p:ext uri="{BB962C8B-B14F-4D97-AF65-F5344CB8AC3E}">
        <p14:creationId xmlns:p14="http://schemas.microsoft.com/office/powerpoint/2010/main" val="416330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29</a:t>
            </a:fld>
            <a:endParaRPr lang="en-CH"/>
          </a:p>
        </p:txBody>
      </p:sp>
    </p:spTree>
    <p:extLst>
      <p:ext uri="{BB962C8B-B14F-4D97-AF65-F5344CB8AC3E}">
        <p14:creationId xmlns:p14="http://schemas.microsoft.com/office/powerpoint/2010/main" val="404222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Advantage:</a:t>
            </a:r>
          </a:p>
          <a:p>
            <a:pPr marL="228600" indent="-228600">
              <a:buAutoNum type="arabicPeriod"/>
            </a:pPr>
            <a:r>
              <a:rPr lang="en-US" dirty="0"/>
              <a:t>High precision from Nerf</a:t>
            </a:r>
          </a:p>
          <a:p>
            <a:pPr marL="228600" indent="-228600">
              <a:buAutoNum type="arabicPeriod"/>
            </a:pPr>
            <a:r>
              <a:rPr lang="en-US" dirty="0"/>
              <a:t>Easy to construct the environment  (a generic phone)</a:t>
            </a:r>
          </a:p>
          <a:p>
            <a:pPr marL="228600" indent="-228600">
              <a:buAutoNum type="arabicPeriod"/>
            </a:pPr>
            <a:endParaRPr lang="en-US" dirty="0"/>
          </a:p>
          <a:p>
            <a:r>
              <a:rPr lang="en-US" dirty="0" err="1"/>
              <a:t>Disadavantage</a:t>
            </a:r>
            <a:endParaRPr lang="en-US" dirty="0"/>
          </a:p>
          <a:p>
            <a:pPr marL="228600" indent="-228600">
              <a:buAutoNum type="arabicPeriod"/>
            </a:pPr>
            <a:r>
              <a:rPr lang="en-US" dirty="0"/>
              <a:t>Manual postprocessing</a:t>
            </a:r>
          </a:p>
          <a:p>
            <a:pPr marL="228600" indent="-228600">
              <a:buAutoNum type="arabicPeriod"/>
            </a:pPr>
            <a:r>
              <a:rPr lang="en-US" dirty="0"/>
              <a:t>Long time processing and high computational intensity </a:t>
            </a:r>
          </a:p>
          <a:p>
            <a:pPr marL="0" indent="0">
              <a:buNone/>
            </a:pPr>
            <a:r>
              <a:rPr lang="en-US" dirty="0"/>
              <a:t>    - COLMAP: 3-4h</a:t>
            </a:r>
          </a:p>
          <a:p>
            <a:pPr marL="0" indent="0">
              <a:buNone/>
            </a:pPr>
            <a:r>
              <a:rPr lang="en-US" dirty="0"/>
              <a:t>    - Nerf : 20min on 8 V100 GPU</a:t>
            </a:r>
          </a:p>
          <a:p>
            <a:pPr marL="0" indent="0">
              <a:buNone/>
            </a:pPr>
            <a:r>
              <a:rPr lang="en-US" dirty="0"/>
              <a:t>    - Policy : 24h</a:t>
            </a:r>
            <a:r>
              <a:rPr lang="zh-CN" altLang="en-US" dirty="0"/>
              <a:t> </a:t>
            </a:r>
            <a:r>
              <a:rPr lang="en-US" dirty="0"/>
              <a:t>  </a:t>
            </a:r>
          </a:p>
          <a:p>
            <a:pPr marL="0" indent="0">
              <a:buNone/>
            </a:pPr>
            <a:r>
              <a:rPr lang="en-US" altLang="zh-CN" dirty="0"/>
              <a:t>3.  Dynamic (</a:t>
            </a:r>
            <a:r>
              <a:rPr lang="en-US" altLang="zh-CN" dirty="0" err="1"/>
              <a:t>MuJoCo</a:t>
            </a:r>
            <a:r>
              <a:rPr lang="en-US" altLang="zh-CN" dirty="0"/>
              <a:t>)-Static(Nerf) Object </a:t>
            </a:r>
            <a:r>
              <a:rPr lang="en-US" altLang="zh-CN" dirty="0" err="1"/>
              <a:t>seperation</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4</a:t>
            </a:fld>
            <a:endParaRPr lang="en-CH"/>
          </a:p>
        </p:txBody>
      </p:sp>
    </p:spTree>
    <p:extLst>
      <p:ext uri="{BB962C8B-B14F-4D97-AF65-F5344CB8AC3E}">
        <p14:creationId xmlns:p14="http://schemas.microsoft.com/office/powerpoint/2010/main" val="1812896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Simulation Environment</a:t>
            </a:r>
          </a:p>
          <a:p>
            <a:r>
              <a:rPr lang="en-US" dirty="0"/>
              <a:t>  Relation to Last Work:</a:t>
            </a:r>
          </a:p>
          <a:p>
            <a:r>
              <a:rPr lang="en-US" dirty="0"/>
              <a:t>    1. Neural Scene</a:t>
            </a:r>
          </a:p>
          <a:p>
            <a:r>
              <a:rPr lang="en-US" dirty="0"/>
              <a:t>  Advantage:</a:t>
            </a:r>
          </a:p>
          <a:p>
            <a:r>
              <a:rPr lang="en-US" dirty="0"/>
              <a:t>    1. Less complexity (without training a Nerf)</a:t>
            </a:r>
          </a:p>
          <a:p>
            <a:r>
              <a:rPr lang="en-US" dirty="0"/>
              <a:t>    2. couple dynamic objects and static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Sensor</a:t>
            </a:r>
          </a:p>
          <a:p>
            <a:pPr marL="0" indent="0">
              <a:buNone/>
            </a:pPr>
            <a:r>
              <a:rPr lang="en-US" dirty="0"/>
              <a:t>  CNN modeling</a:t>
            </a:r>
          </a:p>
          <a:p>
            <a:pPr marL="0" indent="0">
              <a:buNone/>
            </a:pPr>
            <a:endParaRPr lang="en-US" dirty="0"/>
          </a:p>
          <a:p>
            <a:pPr marL="0" indent="0">
              <a:buNone/>
            </a:pPr>
            <a:r>
              <a:rPr lang="en-US" dirty="0"/>
              <a:t>Closed loop simulation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5</a:t>
            </a:fld>
            <a:endParaRPr lang="en-CH"/>
          </a:p>
        </p:txBody>
      </p:sp>
    </p:spTree>
    <p:extLst>
      <p:ext uri="{BB962C8B-B14F-4D97-AF65-F5344CB8AC3E}">
        <p14:creationId xmlns:p14="http://schemas.microsoft.com/office/powerpoint/2010/main" val="16628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Beyond environment creation,</a:t>
            </a:r>
          </a:p>
          <a:p>
            <a:endParaRPr lang="en-US" dirty="0"/>
          </a:p>
          <a:p>
            <a:r>
              <a:rPr lang="en-US" dirty="0" err="1"/>
              <a:t>Surfel</a:t>
            </a:r>
            <a:r>
              <a:rPr lang="en-US" dirty="0"/>
              <a:t> is gained from LiDAR </a:t>
            </a:r>
          </a:p>
          <a:p>
            <a:endParaRPr lang="en-US" dirty="0"/>
          </a:p>
          <a:p>
            <a:r>
              <a:rPr lang="en-US" dirty="0" err="1"/>
              <a:t>SurfelGAN</a:t>
            </a:r>
            <a:r>
              <a:rPr lang="en-US" dirty="0"/>
              <a:t> : (</a:t>
            </a:r>
            <a:r>
              <a:rPr lang="en-US" dirty="0" err="1"/>
              <a:t>Surfel</a:t>
            </a:r>
            <a:r>
              <a:rPr lang="en-US" dirty="0"/>
              <a:t> Rendered image + Segmentation) -&gt; 2D camera image</a:t>
            </a:r>
          </a:p>
          <a:p>
            <a:endParaRPr lang="en-US" dirty="0"/>
          </a:p>
          <a:p>
            <a:r>
              <a:rPr lang="en-US" dirty="0" err="1"/>
              <a:t>Pupose</a:t>
            </a:r>
            <a:r>
              <a:rPr lang="en-US" dirty="0"/>
              <a:t>: generate realistic image</a:t>
            </a:r>
          </a:p>
          <a:p>
            <a:endParaRPr lang="en-US" dirty="0"/>
          </a:p>
          <a:p>
            <a:r>
              <a:rPr lang="en-US" dirty="0"/>
              <a:t>Limitation : </a:t>
            </a:r>
          </a:p>
          <a:p>
            <a:r>
              <a:rPr lang="en-US" dirty="0"/>
              <a:t>  1. unable to recover  from broken geometry</a:t>
            </a:r>
          </a:p>
          <a:p>
            <a:r>
              <a:rPr lang="en-US" dirty="0"/>
              <a:t>  2. Hallucination : </a:t>
            </a:r>
            <a:r>
              <a:rPr lang="en-US" dirty="0" err="1"/>
              <a:t>surfel</a:t>
            </a:r>
            <a:r>
              <a:rPr lang="en-US" dirty="0"/>
              <a:t> map doesn’t cover</a:t>
            </a:r>
            <a:endParaRPr lang="en-CH" dirty="0"/>
          </a:p>
          <a:p>
            <a:endParaRPr lang="en-CH" dirty="0"/>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6</a:t>
            </a:fld>
            <a:endParaRPr lang="en-CH"/>
          </a:p>
        </p:txBody>
      </p:sp>
    </p:spTree>
    <p:extLst>
      <p:ext uri="{BB962C8B-B14F-4D97-AF65-F5344CB8AC3E}">
        <p14:creationId xmlns:p14="http://schemas.microsoft.com/office/powerpoint/2010/main" val="111907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Relationship To Last Work:</a:t>
            </a:r>
          </a:p>
          <a:p>
            <a:r>
              <a:rPr lang="en-US" dirty="0"/>
              <a:t>  Dataset Augmentation</a:t>
            </a:r>
          </a:p>
          <a:p>
            <a:endParaRPr lang="en-US" dirty="0"/>
          </a:p>
          <a:p>
            <a:r>
              <a:rPr lang="en-US" altLang="zh-CN" dirty="0"/>
              <a:t>Pipeline : </a:t>
            </a:r>
          </a:p>
          <a:p>
            <a:r>
              <a:rPr lang="en-US" dirty="0"/>
              <a:t>  first, generate a bunch of real world interactive dataset </a:t>
            </a:r>
          </a:p>
          <a:p>
            <a:r>
              <a:rPr lang="en-US" dirty="0"/>
              <a:t>  second, sample a subset from it, and optimize the parameters in the simulation to close the gap between. </a:t>
            </a:r>
          </a:p>
          <a:p>
            <a:r>
              <a:rPr lang="en-US" dirty="0"/>
              <a:t>  third, generate a bunch of simulation interactive dataset </a:t>
            </a:r>
          </a:p>
          <a:p>
            <a:r>
              <a:rPr lang="en-US" dirty="0"/>
              <a:t>  last, combine </a:t>
            </a:r>
            <a:r>
              <a:rPr lang="en-US" dirty="0" err="1"/>
              <a:t>reald</a:t>
            </a:r>
            <a:r>
              <a:rPr lang="en-US" dirty="0"/>
              <a:t> interactive dataset and simulation interactive dataset to train the policy </a:t>
            </a:r>
          </a:p>
          <a:p>
            <a:endParaRPr lang="en-US" dirty="0"/>
          </a:p>
          <a:p>
            <a:r>
              <a:rPr lang="en-US" dirty="0"/>
              <a:t>Advantage:</a:t>
            </a:r>
          </a:p>
          <a:p>
            <a:r>
              <a:rPr lang="en-US" dirty="0"/>
              <a:t>  1. simple and efficient</a:t>
            </a:r>
          </a:p>
          <a:p>
            <a:endParaRPr lang="en-US" dirty="0"/>
          </a:p>
          <a:p>
            <a:r>
              <a:rPr lang="en-US" dirty="0"/>
              <a:t>Limitation </a:t>
            </a:r>
            <a:r>
              <a:rPr lang="zh-CN" altLang="en-US" dirty="0"/>
              <a:t>：</a:t>
            </a:r>
            <a:endParaRPr lang="en-US" altLang="zh-CN" dirty="0"/>
          </a:p>
          <a:p>
            <a:r>
              <a:rPr lang="en-US" dirty="0"/>
              <a:t>  1. can hard to extend to other task  (Planar Robot Casting)</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7</a:t>
            </a:fld>
            <a:endParaRPr lang="en-CH"/>
          </a:p>
        </p:txBody>
      </p:sp>
    </p:spTree>
    <p:extLst>
      <p:ext uri="{BB962C8B-B14F-4D97-AF65-F5344CB8AC3E}">
        <p14:creationId xmlns:p14="http://schemas.microsoft.com/office/powerpoint/2010/main" val="143784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Uncertainty Phenomenon</a:t>
            </a:r>
          </a:p>
          <a:p>
            <a:pPr marL="228600" indent="-228600">
              <a:buAutoNum type="arabicPeriod"/>
            </a:pPr>
            <a:r>
              <a:rPr lang="en-US" dirty="0"/>
              <a:t>Unreturned pulse because of fast amplitude decay </a:t>
            </a:r>
          </a:p>
          <a:p>
            <a:pPr marL="228600" indent="-228600">
              <a:buAutoNum type="arabicPeriod"/>
            </a:pPr>
            <a:r>
              <a:rPr lang="en-US" dirty="0"/>
              <a:t>Multiple </a:t>
            </a:r>
            <a:r>
              <a:rPr lang="en-US" dirty="0" err="1"/>
              <a:t>echos</a:t>
            </a:r>
            <a:r>
              <a:rPr lang="en-US" dirty="0"/>
              <a:t> caused by multiple surfaces</a:t>
            </a:r>
          </a:p>
          <a:p>
            <a:pPr marL="228600" indent="-228600">
              <a:buAutoNum type="arabicPeriod"/>
            </a:pPr>
            <a:r>
              <a:rPr lang="en-US" dirty="0"/>
              <a:t>Spurious returns caused by beam divergence </a:t>
            </a:r>
          </a:p>
          <a:p>
            <a:pPr marL="228600" indent="-228600">
              <a:buAutoNum type="arabicPeriod"/>
            </a:pPr>
            <a:r>
              <a:rPr lang="en-US" dirty="0"/>
              <a:t>Noisy points caused by ambiguity in </a:t>
            </a:r>
            <a:r>
              <a:rPr lang="en-US" dirty="0" err="1"/>
              <a:t>wavepeak</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9</a:t>
            </a:fld>
            <a:endParaRPr lang="en-CH"/>
          </a:p>
        </p:txBody>
      </p:sp>
    </p:spTree>
    <p:extLst>
      <p:ext uri="{BB962C8B-B14F-4D97-AF65-F5344CB8AC3E}">
        <p14:creationId xmlns:p14="http://schemas.microsoft.com/office/powerpoint/2010/main" val="17033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Noise model </a:t>
            </a:r>
          </a:p>
          <a:p>
            <a:r>
              <a:rPr lang="en-US" dirty="0"/>
              <a:t> gaussian distribution</a:t>
            </a:r>
          </a:p>
          <a:p>
            <a:r>
              <a:rPr lang="en-US" dirty="0"/>
              <a:t> deviation of the gaussian model </a:t>
            </a:r>
          </a:p>
          <a:p>
            <a:r>
              <a:rPr lang="en-US" altLang="zh-CN" dirty="0"/>
              <a:t>Point dropout model</a:t>
            </a:r>
          </a:p>
          <a:p>
            <a:r>
              <a:rPr lang="en-US" dirty="0"/>
              <a:t> Bernoulli distribution</a:t>
            </a:r>
          </a:p>
          <a:p>
            <a:r>
              <a:rPr lang="en-US" dirty="0"/>
              <a:t>Quadratic polynomial</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10</a:t>
            </a:fld>
            <a:endParaRPr lang="en-CH"/>
          </a:p>
        </p:txBody>
      </p:sp>
    </p:spTree>
    <p:extLst>
      <p:ext uri="{BB962C8B-B14F-4D97-AF65-F5344CB8AC3E}">
        <p14:creationId xmlns:p14="http://schemas.microsoft.com/office/powerpoint/2010/main" val="35923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Neural Network Modeling</a:t>
            </a:r>
          </a:p>
          <a:p>
            <a:endParaRPr lang="en-US" dirty="0"/>
          </a:p>
          <a:p>
            <a:r>
              <a:rPr lang="en-US" dirty="0"/>
              <a:t>Similar to </a:t>
            </a:r>
            <a:r>
              <a:rPr lang="en-US" dirty="0" err="1"/>
              <a:t>SurfelGAN</a:t>
            </a:r>
            <a:endParaRPr lang="en-US" dirty="0"/>
          </a:p>
          <a:p>
            <a:endParaRPr lang="en-US" dirty="0"/>
          </a:p>
          <a:p>
            <a:r>
              <a:rPr lang="en-US" dirty="0"/>
              <a:t>Model the transition from simulated LiDAR to sim LiDAR using Cycle GAN</a:t>
            </a:r>
          </a:p>
          <a:p>
            <a:endParaRPr lang="en-US" dirty="0"/>
          </a:p>
          <a:p>
            <a:r>
              <a:rPr lang="en-US" dirty="0"/>
              <a:t>Generate high realistic LiDAR</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11</a:t>
            </a:fld>
            <a:endParaRPr lang="en-CH"/>
          </a:p>
        </p:txBody>
      </p:sp>
    </p:spTree>
    <p:extLst>
      <p:ext uri="{BB962C8B-B14F-4D97-AF65-F5344CB8AC3E}">
        <p14:creationId xmlns:p14="http://schemas.microsoft.com/office/powerpoint/2010/main" val="282191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B5D8-CB80-28D9-A33C-EB961E1EB5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H"/>
          </a:p>
        </p:txBody>
      </p:sp>
      <p:sp>
        <p:nvSpPr>
          <p:cNvPr id="3" name="副标题 2">
            <a:extLst>
              <a:ext uri="{FF2B5EF4-FFF2-40B4-BE49-F238E27FC236}">
                <a16:creationId xmlns:a16="http://schemas.microsoft.com/office/drawing/2014/main" id="{29673095-D9D6-FF1B-E434-6BBC63F5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H"/>
          </a:p>
        </p:txBody>
      </p:sp>
      <p:sp>
        <p:nvSpPr>
          <p:cNvPr id="4" name="日期占位符 3">
            <a:extLst>
              <a:ext uri="{FF2B5EF4-FFF2-40B4-BE49-F238E27FC236}">
                <a16:creationId xmlns:a16="http://schemas.microsoft.com/office/drawing/2014/main" id="{E44D1FC4-AC86-3014-8CD9-59983388C3EC}"/>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7725895F-F865-4CE8-A977-87101FC7522D}"/>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A25B6B53-803F-8E63-7830-D1B5A8CC8DE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6709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5F1B7-5363-D0BB-604B-48F5FFA67DD9}"/>
              </a:ext>
            </a:extLst>
          </p:cNvPr>
          <p:cNvSpPr>
            <a:spLocks noGrp="1"/>
          </p:cNvSpPr>
          <p:nvPr>
            <p:ph type="title"/>
          </p:nvPr>
        </p:nvSpPr>
        <p:spPr/>
        <p:txBody>
          <a:bodyPr/>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4464F063-DDE6-216E-1DF8-CF9B83858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41DF19A0-D264-EFD4-18CD-B91F19F5D924}"/>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37616118-104E-D89B-4792-8F24626824FB}"/>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27671C5D-2CBC-5909-FFCE-9B4F5597211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6619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91670-BC8B-B954-D14A-328E5BF405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196E057F-2E54-4D4F-55F8-C5D0EE104B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165F0522-63C0-1C90-2BF5-F5C447BCBB2F}"/>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4E2A826E-43A0-CB9C-7517-95747B7F6370}"/>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1F6995EE-FBD6-4210-DF2A-D2CFEBD61907}"/>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9130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C1CF2-D2EE-D129-129C-79FD54BA777B}"/>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55DD76D8-9D47-36AD-4839-DAF4D0C696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F73F07E2-8DE3-FC9C-1B5B-D049186B7B4D}"/>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2DD9CB60-98D0-6025-124C-66DE018201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60CB1693-A58F-9FB3-8CF1-F868BB4E059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0644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44BF-95AA-D51A-63A1-BFC0D39343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0ACDA7B2-4806-EAAC-DE0F-824DB529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C1CB0B-8D6A-C8CD-EEEE-FD0FF5FDB4DE}"/>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6E9D9DF1-9B25-048A-3EB1-E69C3D11D9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BCBEC9BF-5329-79D2-1B4C-7EB86EEF42C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0067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02B8E-06EB-1782-D26F-E0DF79C76ADE}"/>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38F8849D-C4DD-770F-17AF-2F467B92935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内容占位符 3">
            <a:extLst>
              <a:ext uri="{FF2B5EF4-FFF2-40B4-BE49-F238E27FC236}">
                <a16:creationId xmlns:a16="http://schemas.microsoft.com/office/drawing/2014/main" id="{D4763F39-8409-4CFD-9C2F-03BEDF555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日期占位符 4">
            <a:extLst>
              <a:ext uri="{FF2B5EF4-FFF2-40B4-BE49-F238E27FC236}">
                <a16:creationId xmlns:a16="http://schemas.microsoft.com/office/drawing/2014/main" id="{94B5A3D3-0A93-650A-F824-A50A526D1873}"/>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6" name="页脚占位符 5">
            <a:extLst>
              <a:ext uri="{FF2B5EF4-FFF2-40B4-BE49-F238E27FC236}">
                <a16:creationId xmlns:a16="http://schemas.microsoft.com/office/drawing/2014/main" id="{3AAA15E0-9C5F-78F2-6EF8-0F100F1F08D7}"/>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95812542-2574-8E3B-3F36-6E76C34742F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70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1F19D-A1D4-5D4D-06DE-D0DB54062300}"/>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82D62213-EF7D-C221-D7A3-B0713C725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BE3437-8C4F-F810-73E8-B3B1F3BDBD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文本占位符 4">
            <a:extLst>
              <a:ext uri="{FF2B5EF4-FFF2-40B4-BE49-F238E27FC236}">
                <a16:creationId xmlns:a16="http://schemas.microsoft.com/office/drawing/2014/main" id="{E5B3EB29-6BDF-DF1D-B020-24E270271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4B0F-BBCC-250B-A824-736F90402F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7" name="日期占位符 6">
            <a:extLst>
              <a:ext uri="{FF2B5EF4-FFF2-40B4-BE49-F238E27FC236}">
                <a16:creationId xmlns:a16="http://schemas.microsoft.com/office/drawing/2014/main" id="{A35E8CE0-07D7-7A51-BEED-C4A38136D171}"/>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8" name="页脚占位符 7">
            <a:extLst>
              <a:ext uri="{FF2B5EF4-FFF2-40B4-BE49-F238E27FC236}">
                <a16:creationId xmlns:a16="http://schemas.microsoft.com/office/drawing/2014/main" id="{ECF21056-D451-7BBA-391A-6865B2726E4D}"/>
              </a:ext>
            </a:extLst>
          </p:cNvPr>
          <p:cNvSpPr>
            <a:spLocks noGrp="1"/>
          </p:cNvSpPr>
          <p:nvPr>
            <p:ph type="ftr" sz="quarter" idx="11"/>
          </p:nvPr>
        </p:nvSpPr>
        <p:spPr/>
        <p:txBody>
          <a:bodyPr/>
          <a:lstStyle/>
          <a:p>
            <a:endParaRPr lang="en-CH"/>
          </a:p>
        </p:txBody>
      </p:sp>
      <p:sp>
        <p:nvSpPr>
          <p:cNvPr id="9" name="灯片编号占位符 8">
            <a:extLst>
              <a:ext uri="{FF2B5EF4-FFF2-40B4-BE49-F238E27FC236}">
                <a16:creationId xmlns:a16="http://schemas.microsoft.com/office/drawing/2014/main" id="{A61A6294-0716-D707-1BFA-196E3E4D257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536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6225-C787-6E16-1D12-A1AA3CF48E81}"/>
              </a:ext>
            </a:extLst>
          </p:cNvPr>
          <p:cNvSpPr>
            <a:spLocks noGrp="1"/>
          </p:cNvSpPr>
          <p:nvPr>
            <p:ph type="title"/>
          </p:nvPr>
        </p:nvSpPr>
        <p:spPr/>
        <p:txBody>
          <a:bodyPr/>
          <a:lstStyle/>
          <a:p>
            <a:r>
              <a:rPr lang="zh-CN" altLang="en-US"/>
              <a:t>单击此处编辑母版标题样式</a:t>
            </a:r>
            <a:endParaRPr lang="en-CH"/>
          </a:p>
        </p:txBody>
      </p:sp>
      <p:sp>
        <p:nvSpPr>
          <p:cNvPr id="3" name="日期占位符 2">
            <a:extLst>
              <a:ext uri="{FF2B5EF4-FFF2-40B4-BE49-F238E27FC236}">
                <a16:creationId xmlns:a16="http://schemas.microsoft.com/office/drawing/2014/main" id="{549F6552-6FAC-893E-6487-B6C956643AF1}"/>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4" name="页脚占位符 3">
            <a:extLst>
              <a:ext uri="{FF2B5EF4-FFF2-40B4-BE49-F238E27FC236}">
                <a16:creationId xmlns:a16="http://schemas.microsoft.com/office/drawing/2014/main" id="{407F0AE1-C78F-1208-0E56-B4B37DB84D65}"/>
              </a:ext>
            </a:extLst>
          </p:cNvPr>
          <p:cNvSpPr>
            <a:spLocks noGrp="1"/>
          </p:cNvSpPr>
          <p:nvPr>
            <p:ph type="ftr" sz="quarter" idx="11"/>
          </p:nvPr>
        </p:nvSpPr>
        <p:spPr/>
        <p:txBody>
          <a:bodyPr/>
          <a:lstStyle/>
          <a:p>
            <a:endParaRPr lang="en-CH"/>
          </a:p>
        </p:txBody>
      </p:sp>
      <p:sp>
        <p:nvSpPr>
          <p:cNvPr id="5" name="灯片编号占位符 4">
            <a:extLst>
              <a:ext uri="{FF2B5EF4-FFF2-40B4-BE49-F238E27FC236}">
                <a16:creationId xmlns:a16="http://schemas.microsoft.com/office/drawing/2014/main" id="{ADBE273A-4A9A-0D81-B7AF-EB399BAFFC6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41702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A55B93-4DE0-2E81-16F5-65F4D776FAFF}"/>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3" name="页脚占位符 2">
            <a:extLst>
              <a:ext uri="{FF2B5EF4-FFF2-40B4-BE49-F238E27FC236}">
                <a16:creationId xmlns:a16="http://schemas.microsoft.com/office/drawing/2014/main" id="{DC136295-192B-41F7-A991-578E8DF8622D}"/>
              </a:ext>
            </a:extLst>
          </p:cNvPr>
          <p:cNvSpPr>
            <a:spLocks noGrp="1"/>
          </p:cNvSpPr>
          <p:nvPr>
            <p:ph type="ftr" sz="quarter" idx="11"/>
          </p:nvPr>
        </p:nvSpPr>
        <p:spPr/>
        <p:txBody>
          <a:bodyPr/>
          <a:lstStyle/>
          <a:p>
            <a:endParaRPr lang="en-CH"/>
          </a:p>
        </p:txBody>
      </p:sp>
      <p:sp>
        <p:nvSpPr>
          <p:cNvPr id="4" name="灯片编号占位符 3">
            <a:extLst>
              <a:ext uri="{FF2B5EF4-FFF2-40B4-BE49-F238E27FC236}">
                <a16:creationId xmlns:a16="http://schemas.microsoft.com/office/drawing/2014/main" id="{F8CD3085-62B1-9B1B-4BFE-1E09D913F4A3}"/>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49335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590C9-2A55-F963-D189-3CD93E0801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87ACE196-49F8-FD9A-905A-E2505BF9D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文本占位符 3">
            <a:extLst>
              <a:ext uri="{FF2B5EF4-FFF2-40B4-BE49-F238E27FC236}">
                <a16:creationId xmlns:a16="http://schemas.microsoft.com/office/drawing/2014/main" id="{C1E61A28-C26C-88D8-5777-406DF84C8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7DD505-184B-4AF7-9311-DDC72195167C}"/>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6" name="页脚占位符 5">
            <a:extLst>
              <a:ext uri="{FF2B5EF4-FFF2-40B4-BE49-F238E27FC236}">
                <a16:creationId xmlns:a16="http://schemas.microsoft.com/office/drawing/2014/main" id="{ADB9288C-46B2-A0F0-8AD7-E7055AFA11B3}"/>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2D0BA04C-B188-65E8-D90D-7BBAC8851C3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1787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123AA-B586-A2B2-2BF0-569E4A4F25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图片占位符 2">
            <a:extLst>
              <a:ext uri="{FF2B5EF4-FFF2-40B4-BE49-F238E27FC236}">
                <a16:creationId xmlns:a16="http://schemas.microsoft.com/office/drawing/2014/main" id="{105F8151-D3C4-6AB7-1C36-31CC34B4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文本占位符 3">
            <a:extLst>
              <a:ext uri="{FF2B5EF4-FFF2-40B4-BE49-F238E27FC236}">
                <a16:creationId xmlns:a16="http://schemas.microsoft.com/office/drawing/2014/main" id="{3B070625-F692-EA64-F919-BEADC08D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6B7433-B6CC-BEAA-EEC3-7C9659D90973}"/>
              </a:ext>
            </a:extLst>
          </p:cNvPr>
          <p:cNvSpPr>
            <a:spLocks noGrp="1"/>
          </p:cNvSpPr>
          <p:nvPr>
            <p:ph type="dt" sz="half" idx="10"/>
          </p:nvPr>
        </p:nvSpPr>
        <p:spPr/>
        <p:txBody>
          <a:bodyPr/>
          <a:lstStyle/>
          <a:p>
            <a:fld id="{FEAB57CF-8D5A-4B43-B3FF-1FE19215A846}" type="datetimeFigureOut">
              <a:rPr lang="en-CH" smtClean="0"/>
              <a:t>11/12/2023</a:t>
            </a:fld>
            <a:endParaRPr lang="en-CH"/>
          </a:p>
        </p:txBody>
      </p:sp>
      <p:sp>
        <p:nvSpPr>
          <p:cNvPr id="6" name="页脚占位符 5">
            <a:extLst>
              <a:ext uri="{FF2B5EF4-FFF2-40B4-BE49-F238E27FC236}">
                <a16:creationId xmlns:a16="http://schemas.microsoft.com/office/drawing/2014/main" id="{4AAA103C-9075-C5F8-DC0C-617671C02144}"/>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0B5345C6-63CA-3FF9-ECDD-A4A3761E73E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4801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8E538-C045-710A-F046-F9F04A80C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3F395DF7-CCCB-E079-8400-3AAF8D6FB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678DA8B0-16AB-5EE9-00B6-A0421CE7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57CF-8D5A-4B43-B3FF-1FE19215A846}" type="datetimeFigureOut">
              <a:rPr lang="en-CH" smtClean="0"/>
              <a:t>11/12/2023</a:t>
            </a:fld>
            <a:endParaRPr lang="en-CH"/>
          </a:p>
        </p:txBody>
      </p:sp>
      <p:sp>
        <p:nvSpPr>
          <p:cNvPr id="5" name="页脚占位符 4">
            <a:extLst>
              <a:ext uri="{FF2B5EF4-FFF2-40B4-BE49-F238E27FC236}">
                <a16:creationId xmlns:a16="http://schemas.microsoft.com/office/drawing/2014/main" id="{FE7C4B66-015E-3549-850F-0E08D01B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灯片编号占位符 5">
            <a:extLst>
              <a:ext uri="{FF2B5EF4-FFF2-40B4-BE49-F238E27FC236}">
                <a16:creationId xmlns:a16="http://schemas.microsoft.com/office/drawing/2014/main" id="{6BBC8E9F-8388-002E-D765-7F523CF9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52B4-3773-4CB5-B4D1-19D1B0A183AA}" type="slidenum">
              <a:rPr lang="en-CH" smtClean="0"/>
              <a:t>‹#›</a:t>
            </a:fld>
            <a:endParaRPr lang="en-CH"/>
          </a:p>
        </p:txBody>
      </p:sp>
    </p:spTree>
    <p:extLst>
      <p:ext uri="{BB962C8B-B14F-4D97-AF65-F5344CB8AC3E}">
        <p14:creationId xmlns:p14="http://schemas.microsoft.com/office/powerpoint/2010/main" val="195221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C4507E-823E-5C64-7256-EBD5B31A5960}"/>
              </a:ext>
            </a:extLst>
          </p:cNvPr>
          <p:cNvSpPr txBox="1"/>
          <p:nvPr/>
        </p:nvSpPr>
        <p:spPr>
          <a:xfrm>
            <a:off x="276726" y="176061"/>
            <a:ext cx="5057775" cy="400110"/>
          </a:xfrm>
          <a:prstGeom prst="rect">
            <a:avLst/>
          </a:prstGeom>
          <a:noFill/>
        </p:spPr>
        <p:txBody>
          <a:bodyPr wrap="square" rtlCol="0">
            <a:spAutoFit/>
          </a:bodyPr>
          <a:lstStyle/>
          <a:p>
            <a:r>
              <a:rPr lang="en-US" sz="2000" dirty="0"/>
              <a:t>Robotic Sem</a:t>
            </a:r>
            <a:r>
              <a:rPr lang="en-US" altLang="zh-CN" sz="2000" dirty="0"/>
              <a:t>i</a:t>
            </a:r>
            <a:r>
              <a:rPr lang="en-US" sz="2000" dirty="0"/>
              <a:t>nar </a:t>
            </a:r>
          </a:p>
        </p:txBody>
      </p:sp>
      <p:sp>
        <p:nvSpPr>
          <p:cNvPr id="3" name="文本框 2">
            <a:extLst>
              <a:ext uri="{FF2B5EF4-FFF2-40B4-BE49-F238E27FC236}">
                <a16:creationId xmlns:a16="http://schemas.microsoft.com/office/drawing/2014/main" id="{968CA696-337E-D896-F04B-024DA7646051}"/>
              </a:ext>
            </a:extLst>
          </p:cNvPr>
          <p:cNvSpPr txBox="1"/>
          <p:nvPr/>
        </p:nvSpPr>
        <p:spPr>
          <a:xfrm>
            <a:off x="3886200" y="4344770"/>
            <a:ext cx="6019800" cy="646331"/>
          </a:xfrm>
          <a:prstGeom prst="rect">
            <a:avLst/>
          </a:prstGeom>
          <a:noFill/>
        </p:spPr>
        <p:txBody>
          <a:bodyPr wrap="square" rtlCol="0">
            <a:spAutoFit/>
          </a:bodyPr>
          <a:lstStyle/>
          <a:p>
            <a:r>
              <a:rPr lang="en-US" sz="3600" dirty="0"/>
              <a:t>Second  meeting 12-</a:t>
            </a:r>
            <a:r>
              <a:rPr lang="en-US" altLang="zh-CN" sz="3600" dirty="0"/>
              <a:t>Dec</a:t>
            </a:r>
            <a:endParaRPr lang="en-CH" sz="3600" dirty="0"/>
          </a:p>
        </p:txBody>
      </p:sp>
      <p:sp>
        <p:nvSpPr>
          <p:cNvPr id="5" name="文本框 4">
            <a:extLst>
              <a:ext uri="{FF2B5EF4-FFF2-40B4-BE49-F238E27FC236}">
                <a16:creationId xmlns:a16="http://schemas.microsoft.com/office/drawing/2014/main" id="{D6AA1E51-2DC9-8FBD-00BB-60AE6C50DBA2}"/>
              </a:ext>
            </a:extLst>
          </p:cNvPr>
          <p:cNvSpPr txBox="1"/>
          <p:nvPr/>
        </p:nvSpPr>
        <p:spPr>
          <a:xfrm>
            <a:off x="10467975" y="6391275"/>
            <a:ext cx="1571625" cy="369332"/>
          </a:xfrm>
          <a:prstGeom prst="rect">
            <a:avLst/>
          </a:prstGeom>
          <a:noFill/>
        </p:spPr>
        <p:txBody>
          <a:bodyPr wrap="square" rtlCol="0">
            <a:spAutoFit/>
          </a:bodyPr>
          <a:lstStyle/>
          <a:p>
            <a:r>
              <a:rPr lang="en-US" dirty="0" err="1"/>
              <a:t>Mingyuan</a:t>
            </a:r>
            <a:r>
              <a:rPr lang="en-US" dirty="0"/>
              <a:t> Chi</a:t>
            </a:r>
            <a:endParaRPr lang="en-CH" dirty="0"/>
          </a:p>
        </p:txBody>
      </p:sp>
      <p:sp>
        <p:nvSpPr>
          <p:cNvPr id="4" name="文本框 3">
            <a:extLst>
              <a:ext uri="{FF2B5EF4-FFF2-40B4-BE49-F238E27FC236}">
                <a16:creationId xmlns:a16="http://schemas.microsoft.com/office/drawing/2014/main" id="{00D8AB03-7040-3EB1-38BE-F85253C16466}"/>
              </a:ext>
            </a:extLst>
          </p:cNvPr>
          <p:cNvSpPr txBox="1"/>
          <p:nvPr/>
        </p:nvSpPr>
        <p:spPr>
          <a:xfrm>
            <a:off x="2639728" y="2821404"/>
            <a:ext cx="8512744" cy="830997"/>
          </a:xfrm>
          <a:prstGeom prst="rect">
            <a:avLst/>
          </a:prstGeom>
          <a:noFill/>
        </p:spPr>
        <p:txBody>
          <a:bodyPr wrap="square" rtlCol="0">
            <a:spAutoFit/>
          </a:bodyPr>
          <a:lstStyle/>
          <a:p>
            <a:r>
              <a:rPr lang="en-US" altLang="zh-CN" sz="4800" dirty="0"/>
              <a:t>Sensor Modeling in Sim2Real</a:t>
            </a:r>
            <a:endParaRPr lang="en-US" sz="4800" dirty="0"/>
          </a:p>
        </p:txBody>
      </p:sp>
    </p:spTree>
    <p:extLst>
      <p:ext uri="{BB962C8B-B14F-4D97-AF65-F5344CB8AC3E}">
        <p14:creationId xmlns:p14="http://schemas.microsoft.com/office/powerpoint/2010/main" val="296478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646331"/>
          </a:xfrm>
          <a:prstGeom prst="rect">
            <a:avLst/>
          </a:prstGeom>
          <a:noFill/>
        </p:spPr>
        <p:txBody>
          <a:bodyPr wrap="square" rtlCol="0">
            <a:spAutoFit/>
          </a:bodyPr>
          <a:lstStyle/>
          <a:p>
            <a:r>
              <a:rPr lang="en-US" b="1" dirty="0"/>
              <a:t>LiDAR Data Noise Models and Methodology for Sim-to-Real Domain Generalization and Adaptation in Autonomous Driving Perception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sz="2800" dirty="0"/>
              <a:t>Domain Randomization</a:t>
            </a:r>
            <a:endParaRPr lang="en-CH" sz="2800" dirty="0"/>
          </a:p>
        </p:txBody>
      </p:sp>
      <p:pic>
        <p:nvPicPr>
          <p:cNvPr id="7" name="图片 6">
            <a:extLst>
              <a:ext uri="{FF2B5EF4-FFF2-40B4-BE49-F238E27FC236}">
                <a16:creationId xmlns:a16="http://schemas.microsoft.com/office/drawing/2014/main" id="{D88ABE7E-3930-A4A7-367D-6D2C58B42711}"/>
              </a:ext>
            </a:extLst>
          </p:cNvPr>
          <p:cNvPicPr>
            <a:picLocks noChangeAspect="1"/>
          </p:cNvPicPr>
          <p:nvPr/>
        </p:nvPicPr>
        <p:blipFill>
          <a:blip r:embed="rId3"/>
          <a:stretch>
            <a:fillRect/>
          </a:stretch>
        </p:blipFill>
        <p:spPr>
          <a:xfrm>
            <a:off x="676273" y="2382592"/>
            <a:ext cx="7386911" cy="2078859"/>
          </a:xfrm>
          <a:prstGeom prst="rect">
            <a:avLst/>
          </a:prstGeom>
        </p:spPr>
      </p:pic>
      <p:pic>
        <p:nvPicPr>
          <p:cNvPr id="9" name="图片 8">
            <a:extLst>
              <a:ext uri="{FF2B5EF4-FFF2-40B4-BE49-F238E27FC236}">
                <a16:creationId xmlns:a16="http://schemas.microsoft.com/office/drawing/2014/main" id="{64F85FBF-EDEA-9983-D80C-5BAF5F768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81" y="1820482"/>
            <a:ext cx="4459544" cy="5048250"/>
          </a:xfrm>
          <a:prstGeom prst="rect">
            <a:avLst/>
          </a:prstGeom>
        </p:spPr>
      </p:pic>
      <p:pic>
        <p:nvPicPr>
          <p:cNvPr id="8" name="图片 7">
            <a:extLst>
              <a:ext uri="{FF2B5EF4-FFF2-40B4-BE49-F238E27FC236}">
                <a16:creationId xmlns:a16="http://schemas.microsoft.com/office/drawing/2014/main" id="{212ED1B6-C961-CAFF-0A2C-4322954CD3FD}"/>
              </a:ext>
            </a:extLst>
          </p:cNvPr>
          <p:cNvPicPr>
            <a:picLocks noChangeAspect="1"/>
          </p:cNvPicPr>
          <p:nvPr/>
        </p:nvPicPr>
        <p:blipFill>
          <a:blip r:embed="rId5"/>
          <a:stretch>
            <a:fillRect/>
          </a:stretch>
        </p:blipFill>
        <p:spPr>
          <a:xfrm>
            <a:off x="866273" y="4459924"/>
            <a:ext cx="4269543" cy="2408807"/>
          </a:xfrm>
          <a:prstGeom prst="rect">
            <a:avLst/>
          </a:prstGeom>
        </p:spPr>
      </p:pic>
    </p:spTree>
    <p:extLst>
      <p:ext uri="{BB962C8B-B14F-4D97-AF65-F5344CB8AC3E}">
        <p14:creationId xmlns:p14="http://schemas.microsoft.com/office/powerpoint/2010/main" val="242262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LiDAR Sensor modeling and Data augmentation with GANs for Autonomous driving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6" name="图片 5">
            <a:extLst>
              <a:ext uri="{FF2B5EF4-FFF2-40B4-BE49-F238E27FC236}">
                <a16:creationId xmlns:a16="http://schemas.microsoft.com/office/drawing/2014/main" id="{A0C8ACB7-361D-E5C3-1854-26DEBB2F69CC}"/>
              </a:ext>
            </a:extLst>
          </p:cNvPr>
          <p:cNvPicPr>
            <a:picLocks noChangeAspect="1"/>
          </p:cNvPicPr>
          <p:nvPr/>
        </p:nvPicPr>
        <p:blipFill>
          <a:blip r:embed="rId3"/>
          <a:stretch>
            <a:fillRect/>
          </a:stretch>
        </p:blipFill>
        <p:spPr>
          <a:xfrm>
            <a:off x="145915" y="3429000"/>
            <a:ext cx="11900170" cy="1331873"/>
          </a:xfrm>
          <a:prstGeom prst="rect">
            <a:avLst/>
          </a:prstGeom>
        </p:spPr>
      </p:pic>
      <p:sp>
        <p:nvSpPr>
          <p:cNvPr id="7" name="文本框 6">
            <a:extLst>
              <a:ext uri="{FF2B5EF4-FFF2-40B4-BE49-F238E27FC236}">
                <a16:creationId xmlns:a16="http://schemas.microsoft.com/office/drawing/2014/main" id="{C1889956-45F7-3135-7A02-2E34BB01E94A}"/>
              </a:ext>
            </a:extLst>
          </p:cNvPr>
          <p:cNvSpPr txBox="1"/>
          <p:nvPr/>
        </p:nvSpPr>
        <p:spPr>
          <a:xfrm>
            <a:off x="676273" y="1866649"/>
            <a:ext cx="4391838" cy="369332"/>
          </a:xfrm>
          <a:prstGeom prst="rect">
            <a:avLst/>
          </a:prstGeom>
          <a:noFill/>
        </p:spPr>
        <p:txBody>
          <a:bodyPr wrap="square" rtlCol="0">
            <a:spAutoFit/>
          </a:bodyPr>
          <a:lstStyle/>
          <a:p>
            <a:r>
              <a:rPr lang="en-US" dirty="0"/>
              <a:t>Sensor: LiDAR</a:t>
            </a:r>
            <a:endParaRPr lang="en-CH" dirty="0"/>
          </a:p>
        </p:txBody>
      </p:sp>
    </p:spTree>
    <p:extLst>
      <p:ext uri="{BB962C8B-B14F-4D97-AF65-F5344CB8AC3E}">
        <p14:creationId xmlns:p14="http://schemas.microsoft.com/office/powerpoint/2010/main" val="338819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Unsupervised Neural Sensor Models for Synthetic LiDAR Data Augmentation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Data Augmentation</a:t>
            </a:r>
            <a:endParaRPr lang="en-CH" sz="2800" dirty="0"/>
          </a:p>
        </p:txBody>
      </p:sp>
      <p:pic>
        <p:nvPicPr>
          <p:cNvPr id="9" name="图片 8">
            <a:extLst>
              <a:ext uri="{FF2B5EF4-FFF2-40B4-BE49-F238E27FC236}">
                <a16:creationId xmlns:a16="http://schemas.microsoft.com/office/drawing/2014/main" id="{5BF1D026-79D8-FBAD-6489-F7A6533B3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74" y="1931992"/>
            <a:ext cx="6516733" cy="4766680"/>
          </a:xfrm>
          <a:prstGeom prst="rect">
            <a:avLst/>
          </a:prstGeom>
        </p:spPr>
      </p:pic>
      <p:pic>
        <p:nvPicPr>
          <p:cNvPr id="11" name="图片 10">
            <a:extLst>
              <a:ext uri="{FF2B5EF4-FFF2-40B4-BE49-F238E27FC236}">
                <a16:creationId xmlns:a16="http://schemas.microsoft.com/office/drawing/2014/main" id="{CCC7D343-3293-D0BA-D645-AA23EC4300F3}"/>
              </a:ext>
            </a:extLst>
          </p:cNvPr>
          <p:cNvPicPr>
            <a:picLocks noChangeAspect="1"/>
          </p:cNvPicPr>
          <p:nvPr/>
        </p:nvPicPr>
        <p:blipFill>
          <a:blip r:embed="rId4"/>
          <a:stretch>
            <a:fillRect/>
          </a:stretch>
        </p:blipFill>
        <p:spPr>
          <a:xfrm>
            <a:off x="240027" y="2897748"/>
            <a:ext cx="6073143" cy="2169551"/>
          </a:xfrm>
          <a:prstGeom prst="rect">
            <a:avLst/>
          </a:prstGeom>
        </p:spPr>
      </p:pic>
    </p:spTree>
    <p:extLst>
      <p:ext uri="{BB962C8B-B14F-4D97-AF65-F5344CB8AC3E}">
        <p14:creationId xmlns:p14="http://schemas.microsoft.com/office/powerpoint/2010/main" val="252299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Characterizations of Noise in Kinect Depth Images: A Review</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Kinect Survey</a:t>
            </a:r>
            <a:endParaRPr lang="en-CH" sz="2800" dirty="0"/>
          </a:p>
        </p:txBody>
      </p:sp>
      <p:pic>
        <p:nvPicPr>
          <p:cNvPr id="11" name="图片 10">
            <a:extLst>
              <a:ext uri="{FF2B5EF4-FFF2-40B4-BE49-F238E27FC236}">
                <a16:creationId xmlns:a16="http://schemas.microsoft.com/office/drawing/2014/main" id="{F9401415-45B2-041F-58E7-E4A99949898E}"/>
              </a:ext>
            </a:extLst>
          </p:cNvPr>
          <p:cNvPicPr>
            <a:picLocks noChangeAspect="1"/>
          </p:cNvPicPr>
          <p:nvPr/>
        </p:nvPicPr>
        <p:blipFill>
          <a:blip r:embed="rId3"/>
          <a:stretch>
            <a:fillRect/>
          </a:stretch>
        </p:blipFill>
        <p:spPr>
          <a:xfrm>
            <a:off x="3371850" y="2121834"/>
            <a:ext cx="5120173" cy="3698292"/>
          </a:xfrm>
          <a:prstGeom prst="rect">
            <a:avLst/>
          </a:prstGeom>
        </p:spPr>
      </p:pic>
    </p:spTree>
    <p:extLst>
      <p:ext uri="{BB962C8B-B14F-4D97-AF65-F5344CB8AC3E}">
        <p14:creationId xmlns:p14="http://schemas.microsoft.com/office/powerpoint/2010/main" val="26186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Sim2Real2Sim: Bridging the Gap Between Simulation and Real-World in Flexible Object Manipulation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10" name="图片 9">
            <a:extLst>
              <a:ext uri="{FF2B5EF4-FFF2-40B4-BE49-F238E27FC236}">
                <a16:creationId xmlns:a16="http://schemas.microsoft.com/office/drawing/2014/main" id="{487EBDE0-CA5A-5EA2-3FE3-D20251CF9705}"/>
              </a:ext>
            </a:extLst>
          </p:cNvPr>
          <p:cNvPicPr>
            <a:picLocks noChangeAspect="1"/>
          </p:cNvPicPr>
          <p:nvPr/>
        </p:nvPicPr>
        <p:blipFill>
          <a:blip r:embed="rId3"/>
          <a:stretch>
            <a:fillRect/>
          </a:stretch>
        </p:blipFill>
        <p:spPr>
          <a:xfrm>
            <a:off x="676273" y="1866649"/>
            <a:ext cx="6800145" cy="4850647"/>
          </a:xfrm>
          <a:prstGeom prst="rect">
            <a:avLst/>
          </a:prstGeom>
        </p:spPr>
      </p:pic>
      <p:pic>
        <p:nvPicPr>
          <p:cNvPr id="8" name="图片 7">
            <a:extLst>
              <a:ext uri="{FF2B5EF4-FFF2-40B4-BE49-F238E27FC236}">
                <a16:creationId xmlns:a16="http://schemas.microsoft.com/office/drawing/2014/main" id="{223EC0DB-FFC8-80EB-9184-E1FE8366E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337" y="2235981"/>
            <a:ext cx="4545988" cy="3358628"/>
          </a:xfrm>
          <a:prstGeom prst="rect">
            <a:avLst/>
          </a:prstGeom>
        </p:spPr>
      </p:pic>
    </p:spTree>
    <p:extLst>
      <p:ext uri="{BB962C8B-B14F-4D97-AF65-F5344CB8AC3E}">
        <p14:creationId xmlns:p14="http://schemas.microsoft.com/office/powerpoint/2010/main" val="793346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Sim2Real Neural Controllers for Physics-Based Robotic Deployment of Deformable Linear Objects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altLang="zh-CN" sz="2800" dirty="0"/>
              <a:t>Naive</a:t>
            </a:r>
            <a:endParaRPr lang="en-CH" sz="2800" dirty="0"/>
          </a:p>
        </p:txBody>
      </p:sp>
      <p:pic>
        <p:nvPicPr>
          <p:cNvPr id="8" name="图片 7">
            <a:extLst>
              <a:ext uri="{FF2B5EF4-FFF2-40B4-BE49-F238E27FC236}">
                <a16:creationId xmlns:a16="http://schemas.microsoft.com/office/drawing/2014/main" id="{04B53F78-692F-4A44-F9E8-AD48DE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87" y="2620578"/>
            <a:ext cx="7309969" cy="2506599"/>
          </a:xfrm>
          <a:prstGeom prst="rect">
            <a:avLst/>
          </a:prstGeom>
        </p:spPr>
      </p:pic>
      <p:sp>
        <p:nvSpPr>
          <p:cNvPr id="10" name="文本框 9">
            <a:extLst>
              <a:ext uri="{FF2B5EF4-FFF2-40B4-BE49-F238E27FC236}">
                <a16:creationId xmlns:a16="http://schemas.microsoft.com/office/drawing/2014/main" id="{7702BDEF-C8A2-7CB3-9BC2-8E59A9E645D5}"/>
              </a:ext>
            </a:extLst>
          </p:cNvPr>
          <p:cNvSpPr txBox="1"/>
          <p:nvPr/>
        </p:nvSpPr>
        <p:spPr>
          <a:xfrm>
            <a:off x="19050" y="6524625"/>
            <a:ext cx="5819775" cy="369332"/>
          </a:xfrm>
          <a:prstGeom prst="rect">
            <a:avLst/>
          </a:prstGeom>
          <a:noFill/>
        </p:spPr>
        <p:txBody>
          <a:bodyPr wrap="square" rtlCol="0">
            <a:spAutoFit/>
          </a:bodyPr>
          <a:lstStyle/>
          <a:p>
            <a:r>
              <a:rPr lang="en-US" dirty="0"/>
              <a:t>DLO  : Deformable linear objects</a:t>
            </a:r>
            <a:endParaRPr lang="en-CH" dirty="0"/>
          </a:p>
        </p:txBody>
      </p:sp>
    </p:spTree>
    <p:extLst>
      <p:ext uri="{BB962C8B-B14F-4D97-AF65-F5344CB8AC3E}">
        <p14:creationId xmlns:p14="http://schemas.microsoft.com/office/powerpoint/2010/main" val="84489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Policies Modulating Trajectory Generators</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7" name="图片 6">
            <a:extLst>
              <a:ext uri="{FF2B5EF4-FFF2-40B4-BE49-F238E27FC236}">
                <a16:creationId xmlns:a16="http://schemas.microsoft.com/office/drawing/2014/main" id="{634FE163-D52D-7AB4-ACAD-776984438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018" y="2352675"/>
            <a:ext cx="8339982" cy="4000267"/>
          </a:xfrm>
          <a:prstGeom prst="rect">
            <a:avLst/>
          </a:prstGeom>
        </p:spPr>
      </p:pic>
      <p:sp>
        <p:nvSpPr>
          <p:cNvPr id="11" name="文本框 10">
            <a:extLst>
              <a:ext uri="{FF2B5EF4-FFF2-40B4-BE49-F238E27FC236}">
                <a16:creationId xmlns:a16="http://schemas.microsoft.com/office/drawing/2014/main" id="{45E975BA-C886-C491-7953-D2030C1194ED}"/>
              </a:ext>
            </a:extLst>
          </p:cNvPr>
          <p:cNvSpPr txBox="1"/>
          <p:nvPr/>
        </p:nvSpPr>
        <p:spPr>
          <a:xfrm>
            <a:off x="561973" y="3429000"/>
            <a:ext cx="2847977" cy="646331"/>
          </a:xfrm>
          <a:prstGeom prst="rect">
            <a:avLst/>
          </a:prstGeom>
          <a:noFill/>
        </p:spPr>
        <p:txBody>
          <a:bodyPr wrap="square" rtlCol="0">
            <a:spAutoFit/>
          </a:bodyPr>
          <a:lstStyle/>
          <a:p>
            <a:r>
              <a:rPr lang="en-US" dirty="0"/>
              <a:t>Sample at a certain </a:t>
            </a:r>
            <a:r>
              <a:rPr lang="en-US" dirty="0" err="1"/>
              <a:t>freqeuncy</a:t>
            </a:r>
            <a:endParaRPr lang="en-CH" dirty="0"/>
          </a:p>
        </p:txBody>
      </p:sp>
    </p:spTree>
    <p:extLst>
      <p:ext uri="{BB962C8B-B14F-4D97-AF65-F5344CB8AC3E}">
        <p14:creationId xmlns:p14="http://schemas.microsoft.com/office/powerpoint/2010/main" val="7300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38173" y="1431974"/>
            <a:ext cx="7629527" cy="369332"/>
          </a:xfrm>
          <a:prstGeom prst="rect">
            <a:avLst/>
          </a:prstGeom>
          <a:noFill/>
        </p:spPr>
        <p:txBody>
          <a:bodyPr wrap="square" rtlCol="0">
            <a:spAutoFit/>
          </a:bodyPr>
          <a:lstStyle/>
          <a:p>
            <a:r>
              <a:rPr lang="en-US" b="1" dirty="0"/>
              <a:t>Learning Autonomous Mobility Using Real Demonstration Data)</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Controller Modal</a:t>
            </a:r>
            <a:endParaRPr lang="en-CH" sz="2800" dirty="0"/>
          </a:p>
        </p:txBody>
      </p:sp>
      <p:pic>
        <p:nvPicPr>
          <p:cNvPr id="13" name="图片 12">
            <a:extLst>
              <a:ext uri="{FF2B5EF4-FFF2-40B4-BE49-F238E27FC236}">
                <a16:creationId xmlns:a16="http://schemas.microsoft.com/office/drawing/2014/main" id="{FFE74B7A-1D58-E96C-6404-FD8842093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40" y="3594168"/>
            <a:ext cx="5437867" cy="1783886"/>
          </a:xfrm>
          <a:prstGeom prst="rect">
            <a:avLst/>
          </a:prstGeom>
        </p:spPr>
      </p:pic>
      <p:sp>
        <p:nvSpPr>
          <p:cNvPr id="14" name="文本框 13">
            <a:extLst>
              <a:ext uri="{FF2B5EF4-FFF2-40B4-BE49-F238E27FC236}">
                <a16:creationId xmlns:a16="http://schemas.microsoft.com/office/drawing/2014/main" id="{1A4F8293-EB14-B810-F4DF-CC7A70555BA7}"/>
              </a:ext>
            </a:extLst>
          </p:cNvPr>
          <p:cNvSpPr txBox="1"/>
          <p:nvPr/>
        </p:nvSpPr>
        <p:spPr>
          <a:xfrm>
            <a:off x="990599" y="2152651"/>
            <a:ext cx="41814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Butterworth loss-pass filter with 15Hz to denoise and outlier removal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LSTM interpret time-seq signals</a:t>
            </a:r>
            <a:endParaRPr lang="en-CH" dirty="0"/>
          </a:p>
        </p:txBody>
      </p:sp>
      <p:pic>
        <p:nvPicPr>
          <p:cNvPr id="18" name="图片 17">
            <a:extLst>
              <a:ext uri="{FF2B5EF4-FFF2-40B4-BE49-F238E27FC236}">
                <a16:creationId xmlns:a16="http://schemas.microsoft.com/office/drawing/2014/main" id="{D00768FB-4D5D-0CB7-60D3-0B623681E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5" y="2387094"/>
            <a:ext cx="6315075" cy="4064201"/>
          </a:xfrm>
          <a:prstGeom prst="rect">
            <a:avLst/>
          </a:prstGeom>
        </p:spPr>
      </p:pic>
    </p:spTree>
    <p:extLst>
      <p:ext uri="{BB962C8B-B14F-4D97-AF65-F5344CB8AC3E}">
        <p14:creationId xmlns:p14="http://schemas.microsoft.com/office/powerpoint/2010/main" val="302919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85D3448D-11AB-41C8-7C4F-5AEECD94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252" y="2079843"/>
            <a:ext cx="7810500" cy="3990975"/>
          </a:xfrm>
          <a:prstGeom prst="rect">
            <a:avLst/>
          </a:prstGeom>
        </p:spPr>
      </p:pic>
      <p:sp>
        <p:nvSpPr>
          <p:cNvPr id="8" name="文本框 7">
            <a:extLst>
              <a:ext uri="{FF2B5EF4-FFF2-40B4-BE49-F238E27FC236}">
                <a16:creationId xmlns:a16="http://schemas.microsoft.com/office/drawing/2014/main" id="{C401FF3F-665C-8590-356C-B91BF5C893D4}"/>
              </a:ext>
            </a:extLst>
          </p:cNvPr>
          <p:cNvSpPr txBox="1"/>
          <p:nvPr/>
        </p:nvSpPr>
        <p:spPr>
          <a:xfrm>
            <a:off x="561973" y="3429000"/>
            <a:ext cx="2628902" cy="369332"/>
          </a:xfrm>
          <a:prstGeom prst="rect">
            <a:avLst/>
          </a:prstGeom>
          <a:noFill/>
        </p:spPr>
        <p:txBody>
          <a:bodyPr wrap="square" rtlCol="0">
            <a:spAutoFit/>
          </a:bodyPr>
          <a:lstStyle/>
          <a:p>
            <a:r>
              <a:rPr lang="en-US" dirty="0"/>
              <a:t>Observation buffer</a:t>
            </a:r>
            <a:endParaRPr lang="en-CH" dirty="0"/>
          </a:p>
        </p:txBody>
      </p:sp>
    </p:spTree>
    <p:extLst>
      <p:ext uri="{BB962C8B-B14F-4D97-AF65-F5344CB8AC3E}">
        <p14:creationId xmlns:p14="http://schemas.microsoft.com/office/powerpoint/2010/main" val="29757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2A21A94C-DCA3-209F-6D05-D011C9929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061716"/>
            <a:ext cx="6455408" cy="4281933"/>
          </a:xfrm>
          <a:prstGeom prst="rect">
            <a:avLst/>
          </a:prstGeom>
        </p:spPr>
      </p:pic>
      <p:sp>
        <p:nvSpPr>
          <p:cNvPr id="5" name="文本框 4">
            <a:extLst>
              <a:ext uri="{FF2B5EF4-FFF2-40B4-BE49-F238E27FC236}">
                <a16:creationId xmlns:a16="http://schemas.microsoft.com/office/drawing/2014/main" id="{DC91B225-A9BC-C7D9-82C6-9E043ECA6D21}"/>
              </a:ext>
            </a:extLst>
          </p:cNvPr>
          <p:cNvSpPr txBox="1"/>
          <p:nvPr/>
        </p:nvSpPr>
        <p:spPr>
          <a:xfrm>
            <a:off x="934868" y="2772383"/>
            <a:ext cx="333557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Extract surface vibration using PCA (first two principle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DWA: Dynamic Window Approach to penalize velocities that could cause robot flip-overs</a:t>
            </a:r>
            <a:endParaRPr lang="en-CH" dirty="0"/>
          </a:p>
        </p:txBody>
      </p:sp>
    </p:spTree>
    <p:extLst>
      <p:ext uri="{BB962C8B-B14F-4D97-AF65-F5344CB8AC3E}">
        <p14:creationId xmlns:p14="http://schemas.microsoft.com/office/powerpoint/2010/main" val="1563781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18B7CE9-7095-BA23-2717-F1F856FAE5F8}"/>
              </a:ext>
            </a:extLst>
          </p:cNvPr>
          <p:cNvSpPr txBox="1"/>
          <p:nvPr/>
        </p:nvSpPr>
        <p:spPr>
          <a:xfrm>
            <a:off x="2252312" y="644892"/>
            <a:ext cx="2587568" cy="6381106"/>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lang="en-US" sz="2800" dirty="0"/>
              <a:t>RGB camera</a:t>
            </a:r>
          </a:p>
          <a:p>
            <a:pPr marL="457200" indent="-457200">
              <a:lnSpc>
                <a:spcPct val="250000"/>
              </a:lnSpc>
              <a:buFont typeface="Arial" panose="020B0604020202020204" pitchFamily="34" charset="0"/>
              <a:buChar char="•"/>
            </a:pPr>
            <a:r>
              <a:rPr lang="en-US" sz="2800" dirty="0"/>
              <a:t>Depth sensor</a:t>
            </a:r>
          </a:p>
          <a:p>
            <a:pPr marL="457200" indent="-457200">
              <a:lnSpc>
                <a:spcPct val="250000"/>
              </a:lnSpc>
              <a:buFont typeface="Arial" panose="020B0604020202020204" pitchFamily="34" charset="0"/>
              <a:buChar char="•"/>
            </a:pPr>
            <a:r>
              <a:rPr lang="en-US" sz="2800" dirty="0"/>
              <a:t>IMU </a:t>
            </a:r>
          </a:p>
          <a:p>
            <a:pPr marL="457200" indent="-457200">
              <a:lnSpc>
                <a:spcPct val="250000"/>
              </a:lnSpc>
              <a:buFont typeface="Arial" panose="020B0604020202020204" pitchFamily="34" charset="0"/>
              <a:buChar char="•"/>
            </a:pPr>
            <a:r>
              <a:rPr lang="en-US" sz="2800" dirty="0"/>
              <a:t>Force </a:t>
            </a:r>
            <a:r>
              <a:rPr lang="en-US" altLang="zh-CN" sz="2800" dirty="0"/>
              <a:t>sensor </a:t>
            </a:r>
          </a:p>
          <a:p>
            <a:pPr marL="457200" indent="-457200">
              <a:lnSpc>
                <a:spcPct val="250000"/>
              </a:lnSpc>
              <a:buFont typeface="Arial" panose="020B0604020202020204" pitchFamily="34" charset="0"/>
              <a:buChar char="•"/>
            </a:pPr>
            <a:r>
              <a:rPr lang="en-US" sz="2800" dirty="0"/>
              <a:t>Encoders</a:t>
            </a:r>
          </a:p>
          <a:p>
            <a:pPr marL="457200" indent="-457200">
              <a:lnSpc>
                <a:spcPct val="2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806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Zero-Shot Policy Transferability for the Control of a Scale Autonomous Vehicle</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Error Estimation</a:t>
            </a:r>
            <a:endParaRPr lang="en-CH" sz="2800" dirty="0"/>
          </a:p>
        </p:txBody>
      </p:sp>
      <p:sp>
        <p:nvSpPr>
          <p:cNvPr id="8" name="文本框 7">
            <a:extLst>
              <a:ext uri="{FF2B5EF4-FFF2-40B4-BE49-F238E27FC236}">
                <a16:creationId xmlns:a16="http://schemas.microsoft.com/office/drawing/2014/main" id="{C401FF3F-665C-8590-356C-B91BF5C893D4}"/>
              </a:ext>
            </a:extLst>
          </p:cNvPr>
          <p:cNvSpPr txBox="1"/>
          <p:nvPr/>
        </p:nvSpPr>
        <p:spPr>
          <a:xfrm>
            <a:off x="819147" y="2804003"/>
            <a:ext cx="2628902" cy="369332"/>
          </a:xfrm>
          <a:prstGeom prst="rect">
            <a:avLst/>
          </a:prstGeom>
          <a:noFill/>
        </p:spPr>
        <p:txBody>
          <a:bodyPr wrap="square" rtlCol="0">
            <a:spAutoFit/>
          </a:bodyPr>
          <a:lstStyle/>
          <a:p>
            <a:r>
              <a:rPr lang="en-US" dirty="0"/>
              <a:t>IMU for error estimation</a:t>
            </a:r>
            <a:endParaRPr lang="en-CH" dirty="0"/>
          </a:p>
        </p:txBody>
      </p:sp>
      <p:pic>
        <p:nvPicPr>
          <p:cNvPr id="7" name="图片 6">
            <a:extLst>
              <a:ext uri="{FF2B5EF4-FFF2-40B4-BE49-F238E27FC236}">
                <a16:creationId xmlns:a16="http://schemas.microsoft.com/office/drawing/2014/main" id="{FC2E0BF2-16BF-6491-3E53-29BC23B82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02" y="4265308"/>
            <a:ext cx="5104265" cy="2190749"/>
          </a:xfrm>
          <a:prstGeom prst="rect">
            <a:avLst/>
          </a:prstGeom>
        </p:spPr>
      </p:pic>
      <p:pic>
        <p:nvPicPr>
          <p:cNvPr id="10" name="图片 9">
            <a:extLst>
              <a:ext uri="{FF2B5EF4-FFF2-40B4-BE49-F238E27FC236}">
                <a16:creationId xmlns:a16="http://schemas.microsoft.com/office/drawing/2014/main" id="{CB2DE41E-9AE2-CF9C-9915-035E9307C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073" y="2348987"/>
            <a:ext cx="7835702" cy="3045973"/>
          </a:xfrm>
          <a:prstGeom prst="rect">
            <a:avLst/>
          </a:prstGeom>
        </p:spPr>
      </p:pic>
      <p:pic>
        <p:nvPicPr>
          <p:cNvPr id="12" name="图片 11">
            <a:extLst>
              <a:ext uri="{FF2B5EF4-FFF2-40B4-BE49-F238E27FC236}">
                <a16:creationId xmlns:a16="http://schemas.microsoft.com/office/drawing/2014/main" id="{57F3943F-CE98-30EE-3A82-1B8304E6053C}"/>
              </a:ext>
            </a:extLst>
          </p:cNvPr>
          <p:cNvPicPr>
            <a:picLocks noChangeAspect="1"/>
          </p:cNvPicPr>
          <p:nvPr/>
        </p:nvPicPr>
        <p:blipFill>
          <a:blip r:embed="rId5"/>
          <a:stretch>
            <a:fillRect/>
          </a:stretch>
        </p:blipFill>
        <p:spPr>
          <a:xfrm>
            <a:off x="1485900" y="1935591"/>
            <a:ext cx="8688311" cy="710029"/>
          </a:xfrm>
          <a:prstGeom prst="rect">
            <a:avLst/>
          </a:prstGeom>
        </p:spPr>
      </p:pic>
      <p:sp>
        <p:nvSpPr>
          <p:cNvPr id="5" name="文本框 4">
            <a:extLst>
              <a:ext uri="{FF2B5EF4-FFF2-40B4-BE49-F238E27FC236}">
                <a16:creationId xmlns:a16="http://schemas.microsoft.com/office/drawing/2014/main" id="{D3C626D3-38B5-E9BC-2E6F-D7F4697293B2}"/>
              </a:ext>
            </a:extLst>
          </p:cNvPr>
          <p:cNvSpPr txBox="1"/>
          <p:nvPr/>
        </p:nvSpPr>
        <p:spPr>
          <a:xfrm>
            <a:off x="8411252" y="625762"/>
            <a:ext cx="7239000" cy="1169551"/>
          </a:xfrm>
          <a:prstGeom prst="rect">
            <a:avLst/>
          </a:prstGeom>
          <a:noFill/>
        </p:spPr>
        <p:txBody>
          <a:bodyPr wrap="square" rtlCol="0">
            <a:spAutoFit/>
          </a:bodyPr>
          <a:lstStyle/>
          <a:p>
            <a:r>
              <a:rPr lang="en-US" sz="1400" dirty="0"/>
              <a:t>Advantage:</a:t>
            </a:r>
          </a:p>
          <a:p>
            <a:r>
              <a:rPr lang="en-US" sz="1400" dirty="0"/>
              <a:t>- explainable coupled with IMU signal</a:t>
            </a:r>
          </a:p>
          <a:p>
            <a:r>
              <a:rPr lang="en-US" sz="1400" dirty="0"/>
              <a:t>Limitation : </a:t>
            </a:r>
          </a:p>
          <a:p>
            <a:r>
              <a:rPr lang="en-US" sz="1400" dirty="0"/>
              <a:t>- naive control </a:t>
            </a:r>
          </a:p>
          <a:p>
            <a:r>
              <a:rPr lang="en-US" sz="1400" dirty="0"/>
              <a:t>- IMU  signal is assumed to be exact</a:t>
            </a:r>
            <a:endParaRPr lang="en-CH" sz="1400" dirty="0"/>
          </a:p>
        </p:txBody>
      </p:sp>
    </p:spTree>
    <p:extLst>
      <p:ext uri="{BB962C8B-B14F-4D97-AF65-F5344CB8AC3E}">
        <p14:creationId xmlns:p14="http://schemas.microsoft.com/office/powerpoint/2010/main" val="20658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Robotic tactile perception of object properties: A review</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altLang="zh-CN" sz="2800" dirty="0"/>
              <a:t>Review</a:t>
            </a:r>
            <a:endParaRPr lang="en-CH" sz="2800" dirty="0"/>
          </a:p>
        </p:txBody>
      </p:sp>
      <p:sp>
        <p:nvSpPr>
          <p:cNvPr id="5" name="文本框 4">
            <a:extLst>
              <a:ext uri="{FF2B5EF4-FFF2-40B4-BE49-F238E27FC236}">
                <a16:creationId xmlns:a16="http://schemas.microsoft.com/office/drawing/2014/main" id="{99E3FD3C-7339-5E33-8B10-880F89D79457}"/>
              </a:ext>
            </a:extLst>
          </p:cNvPr>
          <p:cNvSpPr txBox="1"/>
          <p:nvPr/>
        </p:nvSpPr>
        <p:spPr>
          <a:xfrm>
            <a:off x="2105025" y="2209800"/>
            <a:ext cx="82486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Single-point contact sensor :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measure contact force : ATI Nano 17 force-torque sensor</a:t>
            </a:r>
          </a:p>
          <a:p>
            <a:pPr marL="742950" lvl="1" indent="-285750">
              <a:buFont typeface="Arial" panose="020B0604020202020204" pitchFamily="34" charset="0"/>
              <a:buChar char="•"/>
            </a:pPr>
            <a:r>
              <a:rPr lang="en-US" dirty="0"/>
              <a:t>measure vibration : </a:t>
            </a:r>
            <a:r>
              <a:rPr lang="en-US" dirty="0" err="1"/>
              <a:t>biomimeticwhiskers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H" dirty="0"/>
          </a:p>
        </p:txBody>
      </p:sp>
    </p:spTree>
    <p:extLst>
      <p:ext uri="{BB962C8B-B14F-4D97-AF65-F5344CB8AC3E}">
        <p14:creationId xmlns:p14="http://schemas.microsoft.com/office/powerpoint/2010/main" val="326355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Touch driven controller and tactile features for physical interactions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Jacobian </a:t>
            </a:r>
            <a:r>
              <a:rPr lang="en-US" altLang="zh-CN" sz="2800" dirty="0"/>
              <a:t>feed forward</a:t>
            </a:r>
            <a:endParaRPr lang="en-CH" sz="2800" dirty="0"/>
          </a:p>
        </p:txBody>
      </p:sp>
      <p:pic>
        <p:nvPicPr>
          <p:cNvPr id="6" name="图片 5">
            <a:extLst>
              <a:ext uri="{FF2B5EF4-FFF2-40B4-BE49-F238E27FC236}">
                <a16:creationId xmlns:a16="http://schemas.microsoft.com/office/drawing/2014/main" id="{27A4D5AD-5D55-8142-7F5D-338C51ACD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792" y="2324526"/>
            <a:ext cx="3937483" cy="4174898"/>
          </a:xfrm>
          <a:prstGeom prst="rect">
            <a:avLst/>
          </a:prstGeom>
        </p:spPr>
      </p:pic>
      <p:pic>
        <p:nvPicPr>
          <p:cNvPr id="8" name="图片 7">
            <a:extLst>
              <a:ext uri="{FF2B5EF4-FFF2-40B4-BE49-F238E27FC236}">
                <a16:creationId xmlns:a16="http://schemas.microsoft.com/office/drawing/2014/main" id="{3CCB33A0-DE25-39BF-FB3C-9612BC3B5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6" y="4246041"/>
            <a:ext cx="7447025" cy="1621307"/>
          </a:xfrm>
          <a:prstGeom prst="rect">
            <a:avLst/>
          </a:prstGeom>
        </p:spPr>
      </p:pic>
      <p:pic>
        <p:nvPicPr>
          <p:cNvPr id="10" name="图片 9">
            <a:extLst>
              <a:ext uri="{FF2B5EF4-FFF2-40B4-BE49-F238E27FC236}">
                <a16:creationId xmlns:a16="http://schemas.microsoft.com/office/drawing/2014/main" id="{46F2F977-C119-92BF-3B08-D5ACC2D85D32}"/>
              </a:ext>
            </a:extLst>
          </p:cNvPr>
          <p:cNvPicPr>
            <a:picLocks noChangeAspect="1"/>
          </p:cNvPicPr>
          <p:nvPr/>
        </p:nvPicPr>
        <p:blipFill>
          <a:blip r:embed="rId5"/>
          <a:stretch>
            <a:fillRect/>
          </a:stretch>
        </p:blipFill>
        <p:spPr>
          <a:xfrm>
            <a:off x="847270" y="2797670"/>
            <a:ext cx="5915480" cy="631330"/>
          </a:xfrm>
          <a:prstGeom prst="rect">
            <a:avLst/>
          </a:prstGeom>
        </p:spPr>
      </p:pic>
    </p:spTree>
    <p:extLst>
      <p:ext uri="{BB962C8B-B14F-4D97-AF65-F5344CB8AC3E}">
        <p14:creationId xmlns:p14="http://schemas.microsoft.com/office/powerpoint/2010/main" val="286138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Sim-to-Real for Robotic Tactile Sensing via Physics-Based Simulation and Learned Latent Projections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9AC51893-A38F-7783-97A6-491AC7B59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429000"/>
            <a:ext cx="7788087" cy="3238500"/>
          </a:xfrm>
          <a:prstGeom prst="rect">
            <a:avLst/>
          </a:prstGeom>
        </p:spPr>
      </p:pic>
      <p:pic>
        <p:nvPicPr>
          <p:cNvPr id="8" name="图片 7">
            <a:extLst>
              <a:ext uri="{FF2B5EF4-FFF2-40B4-BE49-F238E27FC236}">
                <a16:creationId xmlns:a16="http://schemas.microsoft.com/office/drawing/2014/main" id="{688656CD-D7E3-3323-536E-4547FB45F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217" y="1997026"/>
            <a:ext cx="4770783" cy="3429000"/>
          </a:xfrm>
          <a:prstGeom prst="rect">
            <a:avLst/>
          </a:prstGeom>
        </p:spPr>
      </p:pic>
      <p:pic>
        <p:nvPicPr>
          <p:cNvPr id="11" name="图片 10">
            <a:extLst>
              <a:ext uri="{FF2B5EF4-FFF2-40B4-BE49-F238E27FC236}">
                <a16:creationId xmlns:a16="http://schemas.microsoft.com/office/drawing/2014/main" id="{6A0DB748-A7A4-953D-E99E-C0C661044E8B}"/>
              </a:ext>
            </a:extLst>
          </p:cNvPr>
          <p:cNvPicPr>
            <a:picLocks noChangeAspect="1"/>
          </p:cNvPicPr>
          <p:nvPr/>
        </p:nvPicPr>
        <p:blipFill>
          <a:blip r:embed="rId5"/>
          <a:stretch>
            <a:fillRect/>
          </a:stretch>
        </p:blipFill>
        <p:spPr>
          <a:xfrm>
            <a:off x="813631" y="1955194"/>
            <a:ext cx="5187118" cy="1268266"/>
          </a:xfrm>
          <a:prstGeom prst="rect">
            <a:avLst/>
          </a:prstGeom>
        </p:spPr>
      </p:pic>
    </p:spTree>
    <p:extLst>
      <p:ext uri="{BB962C8B-B14F-4D97-AF65-F5344CB8AC3E}">
        <p14:creationId xmlns:p14="http://schemas.microsoft.com/office/powerpoint/2010/main" val="1219801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Generation of </a:t>
            </a:r>
            <a:r>
              <a:rPr lang="en-US" b="1" dirty="0" err="1"/>
              <a:t>GelSight</a:t>
            </a:r>
            <a:r>
              <a:rPr lang="en-US" b="1" dirty="0"/>
              <a:t> Tactile Images for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13" name="图片 12">
            <a:extLst>
              <a:ext uri="{FF2B5EF4-FFF2-40B4-BE49-F238E27FC236}">
                <a16:creationId xmlns:a16="http://schemas.microsoft.com/office/drawing/2014/main" id="{21CFC080-DC49-EB99-7084-28791E66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5" y="1822687"/>
            <a:ext cx="6347867" cy="4802932"/>
          </a:xfrm>
          <a:prstGeom prst="rect">
            <a:avLst/>
          </a:prstGeom>
        </p:spPr>
      </p:pic>
      <p:sp>
        <p:nvSpPr>
          <p:cNvPr id="6" name="文本框 5">
            <a:extLst>
              <a:ext uri="{FF2B5EF4-FFF2-40B4-BE49-F238E27FC236}">
                <a16:creationId xmlns:a16="http://schemas.microsoft.com/office/drawing/2014/main" id="{66BAD44A-A412-F735-8D17-5D7381CC7EB5}"/>
              </a:ext>
            </a:extLst>
          </p:cNvPr>
          <p:cNvSpPr txBox="1"/>
          <p:nvPr/>
        </p:nvSpPr>
        <p:spPr>
          <a:xfrm>
            <a:off x="758757" y="2227634"/>
            <a:ext cx="38618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Sensor : </a:t>
            </a:r>
            <a:r>
              <a:rPr lang="en-US" dirty="0" err="1"/>
              <a:t>GelSight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Simulator : Gazebo</a:t>
            </a:r>
            <a:endParaRPr lang="en-CH" dirty="0"/>
          </a:p>
        </p:txBody>
      </p:sp>
      <p:pic>
        <p:nvPicPr>
          <p:cNvPr id="8" name="图片 7">
            <a:extLst>
              <a:ext uri="{FF2B5EF4-FFF2-40B4-BE49-F238E27FC236}">
                <a16:creationId xmlns:a16="http://schemas.microsoft.com/office/drawing/2014/main" id="{EC782E05-0DC5-897C-3465-6E573AEB1179}"/>
              </a:ext>
            </a:extLst>
          </p:cNvPr>
          <p:cNvPicPr>
            <a:picLocks noChangeAspect="1"/>
          </p:cNvPicPr>
          <p:nvPr/>
        </p:nvPicPr>
        <p:blipFill>
          <a:blip r:embed="rId4"/>
          <a:stretch>
            <a:fillRect/>
          </a:stretch>
        </p:blipFill>
        <p:spPr>
          <a:xfrm>
            <a:off x="1014096" y="3870313"/>
            <a:ext cx="4525006" cy="1333686"/>
          </a:xfrm>
          <a:prstGeom prst="rect">
            <a:avLst/>
          </a:prstGeom>
        </p:spPr>
      </p:pic>
    </p:spTree>
    <p:extLst>
      <p:ext uri="{BB962C8B-B14F-4D97-AF65-F5344CB8AC3E}">
        <p14:creationId xmlns:p14="http://schemas.microsoft.com/office/powerpoint/2010/main" val="262731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Learning the sense of touch in simulation: a sim-to-real strategy for </a:t>
            </a:r>
            <a:r>
              <a:rPr lang="en-US" b="1" dirty="0" err="1"/>
              <a:t>visionbased</a:t>
            </a:r>
            <a:r>
              <a:rPr lang="en-US" b="1" dirty="0"/>
              <a:t> tactile sensing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D7B36E5C-CFC2-166B-E5DA-0B871AEDC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099" y="1801306"/>
            <a:ext cx="3416455" cy="4906292"/>
          </a:xfrm>
          <a:prstGeom prst="rect">
            <a:avLst/>
          </a:prstGeom>
        </p:spPr>
      </p:pic>
      <p:sp>
        <p:nvSpPr>
          <p:cNvPr id="7" name="文本框 6">
            <a:extLst>
              <a:ext uri="{FF2B5EF4-FFF2-40B4-BE49-F238E27FC236}">
                <a16:creationId xmlns:a16="http://schemas.microsoft.com/office/drawing/2014/main" id="{7EDF3BBB-87DE-25CF-7941-D02B9EBE17DD}"/>
              </a:ext>
            </a:extLst>
          </p:cNvPr>
          <p:cNvSpPr txBox="1"/>
          <p:nvPr/>
        </p:nvSpPr>
        <p:spPr>
          <a:xfrm>
            <a:off x="476247" y="3072484"/>
            <a:ext cx="6334125" cy="923330"/>
          </a:xfrm>
          <a:prstGeom prst="rect">
            <a:avLst/>
          </a:prstGeom>
          <a:noFill/>
        </p:spPr>
        <p:txBody>
          <a:bodyPr wrap="square" rtlCol="0">
            <a:spAutoFit/>
          </a:bodyPr>
          <a:lstStyle/>
          <a:p>
            <a:r>
              <a:rPr lang="en-US" dirty="0"/>
              <a:t>figure a is corresponding to paper "Ground Truth Force Distribution for Learning-Based Tactile Sensing: A Finite Element Approach”</a:t>
            </a:r>
            <a:endParaRPr lang="en-CH" dirty="0"/>
          </a:p>
        </p:txBody>
      </p:sp>
      <p:sp>
        <p:nvSpPr>
          <p:cNvPr id="8" name="文本框 7">
            <a:extLst>
              <a:ext uri="{FF2B5EF4-FFF2-40B4-BE49-F238E27FC236}">
                <a16:creationId xmlns:a16="http://schemas.microsoft.com/office/drawing/2014/main" id="{0DCD8FAF-AEDC-7DCC-C0EC-F2226481F1CE}"/>
              </a:ext>
            </a:extLst>
          </p:cNvPr>
          <p:cNvSpPr txBox="1"/>
          <p:nvPr/>
        </p:nvSpPr>
        <p:spPr>
          <a:xfrm>
            <a:off x="476247" y="4285662"/>
            <a:ext cx="7181852" cy="369332"/>
          </a:xfrm>
          <a:prstGeom prst="rect">
            <a:avLst/>
          </a:prstGeom>
          <a:noFill/>
        </p:spPr>
        <p:txBody>
          <a:bodyPr wrap="square" rtlCol="0">
            <a:spAutoFit/>
          </a:bodyPr>
          <a:lstStyle/>
          <a:p>
            <a:r>
              <a:rPr lang="en-US" dirty="0"/>
              <a:t>DIS: Dense Inverse Search (Fast Optical Flow using Dense Inverse Search)</a:t>
            </a:r>
            <a:endParaRPr lang="en-CH" dirty="0"/>
          </a:p>
        </p:txBody>
      </p:sp>
    </p:spTree>
    <p:extLst>
      <p:ext uri="{BB962C8B-B14F-4D97-AF65-F5344CB8AC3E}">
        <p14:creationId xmlns:p14="http://schemas.microsoft.com/office/powerpoint/2010/main" val="401112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Skill generalization of tubular object manipulation with tactile sensing and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9" name="图片 8">
            <a:extLst>
              <a:ext uri="{FF2B5EF4-FFF2-40B4-BE49-F238E27FC236}">
                <a16:creationId xmlns:a16="http://schemas.microsoft.com/office/drawing/2014/main" id="{B8F965F1-5FC7-F129-5E5D-C1FF5128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1756296"/>
            <a:ext cx="5400675" cy="4915882"/>
          </a:xfrm>
          <a:prstGeom prst="rect">
            <a:avLst/>
          </a:prstGeom>
        </p:spPr>
      </p:pic>
      <p:pic>
        <p:nvPicPr>
          <p:cNvPr id="7" name="图片 6">
            <a:extLst>
              <a:ext uri="{FF2B5EF4-FFF2-40B4-BE49-F238E27FC236}">
                <a16:creationId xmlns:a16="http://schemas.microsoft.com/office/drawing/2014/main" id="{C0451240-20BE-A2FC-0A1A-D9E327FE9CEC}"/>
              </a:ext>
            </a:extLst>
          </p:cNvPr>
          <p:cNvPicPr>
            <a:picLocks noChangeAspect="1"/>
          </p:cNvPicPr>
          <p:nvPr/>
        </p:nvPicPr>
        <p:blipFill>
          <a:blip r:embed="rId4"/>
          <a:stretch>
            <a:fillRect/>
          </a:stretch>
        </p:blipFill>
        <p:spPr>
          <a:xfrm>
            <a:off x="7376" y="3063733"/>
            <a:ext cx="6564874" cy="1005309"/>
          </a:xfrm>
          <a:prstGeom prst="rect">
            <a:avLst/>
          </a:prstGeom>
        </p:spPr>
      </p:pic>
      <p:sp>
        <p:nvSpPr>
          <p:cNvPr id="8" name="文本框 7">
            <a:extLst>
              <a:ext uri="{FF2B5EF4-FFF2-40B4-BE49-F238E27FC236}">
                <a16:creationId xmlns:a16="http://schemas.microsoft.com/office/drawing/2014/main" id="{1561EF9B-7059-3C5C-74CC-4C9EB5ED874D}"/>
              </a:ext>
            </a:extLst>
          </p:cNvPr>
          <p:cNvSpPr txBox="1"/>
          <p:nvPr/>
        </p:nvSpPr>
        <p:spPr>
          <a:xfrm>
            <a:off x="613347" y="2499181"/>
            <a:ext cx="2334639" cy="369332"/>
          </a:xfrm>
          <a:prstGeom prst="rect">
            <a:avLst/>
          </a:prstGeom>
          <a:noFill/>
        </p:spPr>
        <p:txBody>
          <a:bodyPr wrap="square" rtlCol="0">
            <a:spAutoFit/>
          </a:bodyPr>
          <a:lstStyle/>
          <a:p>
            <a:r>
              <a:rPr lang="en-US" dirty="0"/>
              <a:t>Sensor : DIGIT</a:t>
            </a:r>
          </a:p>
        </p:txBody>
      </p:sp>
      <p:sp>
        <p:nvSpPr>
          <p:cNvPr id="10" name="文本框 9">
            <a:extLst>
              <a:ext uri="{FF2B5EF4-FFF2-40B4-BE49-F238E27FC236}">
                <a16:creationId xmlns:a16="http://schemas.microsoft.com/office/drawing/2014/main" id="{F20137E9-B0EC-0E90-9AA4-5F4230E72ACF}"/>
              </a:ext>
            </a:extLst>
          </p:cNvPr>
          <p:cNvSpPr txBox="1"/>
          <p:nvPr/>
        </p:nvSpPr>
        <p:spPr>
          <a:xfrm>
            <a:off x="150786" y="5892862"/>
            <a:ext cx="2663252" cy="779316"/>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200" dirty="0">
                <a:solidFill>
                  <a:schemeClr val="bg1">
                    <a:lumMod val="50000"/>
                  </a:schemeClr>
                </a:solidFill>
              </a:rPr>
              <a:t>SAC : Soft Actor-Critic</a:t>
            </a:r>
          </a:p>
          <a:p>
            <a:pPr marL="171450" indent="-171450">
              <a:lnSpc>
                <a:spcPct val="200000"/>
              </a:lnSpc>
              <a:buFont typeface="Arial" panose="020B0604020202020204" pitchFamily="34" charset="0"/>
              <a:buChar char="•"/>
            </a:pPr>
            <a:r>
              <a:rPr lang="en-US" sz="1200" dirty="0">
                <a:solidFill>
                  <a:schemeClr val="bg1">
                    <a:lumMod val="50000"/>
                  </a:schemeClr>
                </a:solidFill>
              </a:rPr>
              <a:t>TCP : Tool Center Point</a:t>
            </a:r>
            <a:endParaRPr lang="en-CH" sz="1200" dirty="0">
              <a:solidFill>
                <a:schemeClr val="bg1">
                  <a:lumMod val="50000"/>
                </a:schemeClr>
              </a:solidFill>
            </a:endParaRPr>
          </a:p>
        </p:txBody>
      </p:sp>
    </p:spTree>
    <p:extLst>
      <p:ext uri="{BB962C8B-B14F-4D97-AF65-F5344CB8AC3E}">
        <p14:creationId xmlns:p14="http://schemas.microsoft.com/office/powerpoint/2010/main" val="61726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err="1"/>
              <a:t>NeuronsGym</a:t>
            </a:r>
            <a:r>
              <a:rPr lang="en-US" b="1" dirty="0"/>
              <a:t>: A Hybrid Framework and Benchmark for Robot Tasks with Sim2Real Policy Learning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Uncertainty Estimation</a:t>
            </a:r>
            <a:endParaRPr lang="en-CH" sz="2800" dirty="0"/>
          </a:p>
        </p:txBody>
      </p:sp>
      <p:pic>
        <p:nvPicPr>
          <p:cNvPr id="7" name="图片 6">
            <a:extLst>
              <a:ext uri="{FF2B5EF4-FFF2-40B4-BE49-F238E27FC236}">
                <a16:creationId xmlns:a16="http://schemas.microsoft.com/office/drawing/2014/main" id="{AA3075CD-7C40-3576-0826-EBA3F8443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473" y="2449730"/>
            <a:ext cx="8915401" cy="4264498"/>
          </a:xfrm>
          <a:prstGeom prst="rect">
            <a:avLst/>
          </a:prstGeom>
        </p:spPr>
      </p:pic>
      <p:pic>
        <p:nvPicPr>
          <p:cNvPr id="10" name="图片 9">
            <a:extLst>
              <a:ext uri="{FF2B5EF4-FFF2-40B4-BE49-F238E27FC236}">
                <a16:creationId xmlns:a16="http://schemas.microsoft.com/office/drawing/2014/main" id="{308A7154-F172-7C02-462E-495ECBDA4C9C}"/>
              </a:ext>
            </a:extLst>
          </p:cNvPr>
          <p:cNvPicPr>
            <a:picLocks noChangeAspect="1"/>
          </p:cNvPicPr>
          <p:nvPr/>
        </p:nvPicPr>
        <p:blipFill>
          <a:blip r:embed="rId4"/>
          <a:stretch>
            <a:fillRect/>
          </a:stretch>
        </p:blipFill>
        <p:spPr>
          <a:xfrm>
            <a:off x="238126" y="1976707"/>
            <a:ext cx="4649034" cy="615422"/>
          </a:xfrm>
          <a:prstGeom prst="rect">
            <a:avLst/>
          </a:prstGeom>
        </p:spPr>
      </p:pic>
      <p:sp>
        <p:nvSpPr>
          <p:cNvPr id="5" name="文本框 4">
            <a:extLst>
              <a:ext uri="{FF2B5EF4-FFF2-40B4-BE49-F238E27FC236}">
                <a16:creationId xmlns:a16="http://schemas.microsoft.com/office/drawing/2014/main" id="{542D416F-B2CF-868A-D419-BE2B0B2CAA2C}"/>
              </a:ext>
            </a:extLst>
          </p:cNvPr>
          <p:cNvSpPr txBox="1"/>
          <p:nvPr/>
        </p:nvSpPr>
        <p:spPr>
          <a:xfrm>
            <a:off x="723900" y="3105150"/>
            <a:ext cx="1628775" cy="646331"/>
          </a:xfrm>
          <a:prstGeom prst="rect">
            <a:avLst/>
          </a:prstGeom>
          <a:noFill/>
        </p:spPr>
        <p:txBody>
          <a:bodyPr wrap="square" rtlCol="0">
            <a:spAutoFit/>
          </a:bodyPr>
          <a:lstStyle/>
          <a:p>
            <a:r>
              <a:rPr lang="en-US" dirty="0"/>
              <a:t>A simulator framework</a:t>
            </a:r>
            <a:endParaRPr lang="en-CH" dirty="0"/>
          </a:p>
        </p:txBody>
      </p:sp>
    </p:spTree>
    <p:extLst>
      <p:ext uri="{BB962C8B-B14F-4D97-AF65-F5344CB8AC3E}">
        <p14:creationId xmlns:p14="http://schemas.microsoft.com/office/powerpoint/2010/main" val="160391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a:t>LiDAR SLAM with a Wheel Encoder in a Featureless Tunnel Environment</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Sensor Fusion</a:t>
            </a:r>
            <a:endParaRPr lang="en-CH" sz="2800" dirty="0"/>
          </a:p>
        </p:txBody>
      </p:sp>
      <p:pic>
        <p:nvPicPr>
          <p:cNvPr id="6" name="图片 5">
            <a:extLst>
              <a:ext uri="{FF2B5EF4-FFF2-40B4-BE49-F238E27FC236}">
                <a16:creationId xmlns:a16="http://schemas.microsoft.com/office/drawing/2014/main" id="{731A7264-6DA3-F9E4-0A33-0EF09798E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350" y="2007353"/>
            <a:ext cx="8248650" cy="4609627"/>
          </a:xfrm>
          <a:prstGeom prst="rect">
            <a:avLst/>
          </a:prstGeom>
        </p:spPr>
      </p:pic>
      <p:sp>
        <p:nvSpPr>
          <p:cNvPr id="8" name="文本框 7">
            <a:extLst>
              <a:ext uri="{FF2B5EF4-FFF2-40B4-BE49-F238E27FC236}">
                <a16:creationId xmlns:a16="http://schemas.microsoft.com/office/drawing/2014/main" id="{788AFBE4-9BAC-8C59-0C0C-17DE2D89A409}"/>
              </a:ext>
            </a:extLst>
          </p:cNvPr>
          <p:cNvSpPr txBox="1"/>
          <p:nvPr/>
        </p:nvSpPr>
        <p:spPr>
          <a:xfrm>
            <a:off x="371475" y="2562225"/>
            <a:ext cx="3152775" cy="369332"/>
          </a:xfrm>
          <a:prstGeom prst="rect">
            <a:avLst/>
          </a:prstGeom>
          <a:noFill/>
        </p:spPr>
        <p:txBody>
          <a:bodyPr wrap="square" rtlCol="0">
            <a:spAutoFit/>
          </a:bodyPr>
          <a:lstStyle/>
          <a:p>
            <a:r>
              <a:rPr lang="en-US" dirty="0"/>
              <a:t>EKF synchronize frequency</a:t>
            </a:r>
            <a:endParaRPr lang="en-CH" dirty="0"/>
          </a:p>
        </p:txBody>
      </p:sp>
      <p:sp>
        <p:nvSpPr>
          <p:cNvPr id="5" name="文本框 4">
            <a:extLst>
              <a:ext uri="{FF2B5EF4-FFF2-40B4-BE49-F238E27FC236}">
                <a16:creationId xmlns:a16="http://schemas.microsoft.com/office/drawing/2014/main" id="{F439008A-F0DA-4645-6807-0313A6C423C5}"/>
              </a:ext>
            </a:extLst>
          </p:cNvPr>
          <p:cNvSpPr txBox="1"/>
          <p:nvPr/>
        </p:nvSpPr>
        <p:spPr>
          <a:xfrm>
            <a:off x="371475" y="4615806"/>
            <a:ext cx="3390900" cy="1384995"/>
          </a:xfrm>
          <a:prstGeom prst="rect">
            <a:avLst/>
          </a:prstGeom>
          <a:noFill/>
        </p:spPr>
        <p:txBody>
          <a:bodyPr wrap="square" rtlCol="0">
            <a:spAutoFit/>
          </a:bodyPr>
          <a:lstStyle/>
          <a:p>
            <a:r>
              <a:rPr lang="en-US" sz="1400" dirty="0"/>
              <a:t>Advantage :</a:t>
            </a:r>
          </a:p>
          <a:p>
            <a:r>
              <a:rPr lang="en-US" sz="1400" dirty="0"/>
              <a:t>- combine IMU, Encoders, LiDAR using extended Kalman Filter</a:t>
            </a:r>
          </a:p>
          <a:p>
            <a:r>
              <a:rPr lang="en-US" sz="1400" dirty="0"/>
              <a:t>Limitation : </a:t>
            </a:r>
          </a:p>
          <a:p>
            <a:r>
              <a:rPr lang="en-US" sz="1400" dirty="0"/>
              <a:t>- the algorithm is only validated in flat and inclined </a:t>
            </a:r>
            <a:r>
              <a:rPr lang="en-US" sz="1400" dirty="0" err="1"/>
              <a:t>terrian</a:t>
            </a:r>
            <a:endParaRPr lang="en-CH" sz="1400" dirty="0"/>
          </a:p>
        </p:txBody>
      </p:sp>
    </p:spTree>
    <p:extLst>
      <p:ext uri="{BB962C8B-B14F-4D97-AF65-F5344CB8AC3E}">
        <p14:creationId xmlns:p14="http://schemas.microsoft.com/office/powerpoint/2010/main" val="20646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6A6B56-9F0A-940C-4D91-F9D8E9BD1F78}"/>
              </a:ext>
            </a:extLst>
          </p:cNvPr>
          <p:cNvSpPr txBox="1"/>
          <p:nvPr/>
        </p:nvSpPr>
        <p:spPr>
          <a:xfrm>
            <a:off x="2187146" y="2669059"/>
            <a:ext cx="10392032" cy="1107996"/>
          </a:xfrm>
          <a:prstGeom prst="rect">
            <a:avLst/>
          </a:prstGeom>
          <a:noFill/>
        </p:spPr>
        <p:txBody>
          <a:bodyPr wrap="square" rtlCol="0">
            <a:spAutoFit/>
          </a:bodyPr>
          <a:lstStyle/>
          <a:p>
            <a:r>
              <a:rPr lang="en-US" sz="6600" dirty="0"/>
              <a:t>Thank you</a:t>
            </a:r>
            <a:endParaRPr lang="en-CH" sz="6600" dirty="0"/>
          </a:p>
        </p:txBody>
      </p:sp>
    </p:spTree>
    <p:extLst>
      <p:ext uri="{BB962C8B-B14F-4D97-AF65-F5344CB8AC3E}">
        <p14:creationId xmlns:p14="http://schemas.microsoft.com/office/powerpoint/2010/main" val="92023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Reinforcement and Imitation Learning for Diverse Visuomotor Skills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Manually Adjusted</a:t>
            </a:r>
            <a:endParaRPr lang="en-CH" sz="2800" dirty="0"/>
          </a:p>
        </p:txBody>
      </p:sp>
      <p:pic>
        <p:nvPicPr>
          <p:cNvPr id="6" name="图片 5">
            <a:extLst>
              <a:ext uri="{FF2B5EF4-FFF2-40B4-BE49-F238E27FC236}">
                <a16:creationId xmlns:a16="http://schemas.microsoft.com/office/drawing/2014/main" id="{291A2800-FADB-DBD9-4F5D-FFEAAF8E0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 y="2635405"/>
            <a:ext cx="9858375" cy="3889220"/>
          </a:xfrm>
          <a:prstGeom prst="rect">
            <a:avLst/>
          </a:prstGeom>
        </p:spPr>
      </p:pic>
      <p:sp>
        <p:nvSpPr>
          <p:cNvPr id="7" name="文本框 6">
            <a:extLst>
              <a:ext uri="{FF2B5EF4-FFF2-40B4-BE49-F238E27FC236}">
                <a16:creationId xmlns:a16="http://schemas.microsoft.com/office/drawing/2014/main" id="{BE72BD55-15EE-13DD-87BB-F66ECF9C3D3A}"/>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sp>
        <p:nvSpPr>
          <p:cNvPr id="12" name="文本框 11">
            <a:extLst>
              <a:ext uri="{FF2B5EF4-FFF2-40B4-BE49-F238E27FC236}">
                <a16:creationId xmlns:a16="http://schemas.microsoft.com/office/drawing/2014/main" id="{70FBDC0D-C649-4D04-CFE5-568BC80DA81A}"/>
              </a:ext>
            </a:extLst>
          </p:cNvPr>
          <p:cNvSpPr txBox="1"/>
          <p:nvPr/>
        </p:nvSpPr>
        <p:spPr>
          <a:xfrm>
            <a:off x="10259102" y="3592165"/>
            <a:ext cx="1771650" cy="1477328"/>
          </a:xfrm>
          <a:prstGeom prst="rect">
            <a:avLst/>
          </a:prstGeom>
          <a:noFill/>
        </p:spPr>
        <p:txBody>
          <a:bodyPr wrap="square">
            <a:spAutoFit/>
          </a:bodyPr>
          <a:lstStyle/>
          <a:p>
            <a:r>
              <a:rPr lang="en-CH" dirty="0"/>
              <a:t>GAIL : Generative Adversarial Imitation Learning</a:t>
            </a:r>
          </a:p>
        </p:txBody>
      </p:sp>
    </p:spTree>
    <p:extLst>
      <p:ext uri="{BB962C8B-B14F-4D97-AF65-F5344CB8AC3E}">
        <p14:creationId xmlns:p14="http://schemas.microsoft.com/office/powerpoint/2010/main" val="41100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pic>
        <p:nvPicPr>
          <p:cNvPr id="6" name="图片 5">
            <a:extLst>
              <a:ext uri="{FF2B5EF4-FFF2-40B4-BE49-F238E27FC236}">
                <a16:creationId xmlns:a16="http://schemas.microsoft.com/office/drawing/2014/main" id="{B96BEE45-2654-8794-98A5-4F1820F98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6" y="2641699"/>
            <a:ext cx="10353675" cy="3658199"/>
          </a:xfrm>
          <a:prstGeom prst="rect">
            <a:avLst/>
          </a:prstGeom>
        </p:spPr>
      </p:pic>
      <p:sp>
        <p:nvSpPr>
          <p:cNvPr id="9" name="文本框 8">
            <a:extLst>
              <a:ext uri="{FF2B5EF4-FFF2-40B4-BE49-F238E27FC236}">
                <a16:creationId xmlns:a16="http://schemas.microsoft.com/office/drawing/2014/main" id="{E7EE759F-EE4E-ECFC-173B-47384B6B96E2}"/>
              </a:ext>
            </a:extLst>
          </p:cNvPr>
          <p:cNvSpPr txBox="1"/>
          <p:nvPr/>
        </p:nvSpPr>
        <p:spPr>
          <a:xfrm>
            <a:off x="652461" y="2135257"/>
            <a:ext cx="9458325" cy="369332"/>
          </a:xfrm>
          <a:prstGeom prst="rect">
            <a:avLst/>
          </a:prstGeom>
          <a:noFill/>
        </p:spPr>
        <p:txBody>
          <a:bodyPr wrap="square" rtlCol="0">
            <a:spAutoFit/>
          </a:bodyPr>
          <a:lstStyle/>
          <a:p>
            <a:r>
              <a:rPr lang="en-US" b="1" dirty="0"/>
              <a:t>Nerf2real: Sim2real transfer of vision-guided bipedal motion skills using neural radiance fields</a:t>
            </a:r>
            <a:endParaRPr lang="en-CH" b="1" dirty="0"/>
          </a:p>
        </p:txBody>
      </p:sp>
      <p:sp>
        <p:nvSpPr>
          <p:cNvPr id="10" name="文本框 9">
            <a:extLst>
              <a:ext uri="{FF2B5EF4-FFF2-40B4-BE49-F238E27FC236}">
                <a16:creationId xmlns:a16="http://schemas.microsoft.com/office/drawing/2014/main" id="{67885D6D-D5AB-C77F-443F-1C3315D75ED1}"/>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sp>
        <p:nvSpPr>
          <p:cNvPr id="11" name="文本框 10">
            <a:extLst>
              <a:ext uri="{FF2B5EF4-FFF2-40B4-BE49-F238E27FC236}">
                <a16:creationId xmlns:a16="http://schemas.microsoft.com/office/drawing/2014/main" id="{30DAABCF-BEBB-9F9A-6502-908BE28D753D}"/>
              </a:ext>
            </a:extLst>
          </p:cNvPr>
          <p:cNvSpPr txBox="1"/>
          <p:nvPr/>
        </p:nvSpPr>
        <p:spPr>
          <a:xfrm>
            <a:off x="1023936" y="2672476"/>
            <a:ext cx="2990850" cy="369332"/>
          </a:xfrm>
          <a:prstGeom prst="rect">
            <a:avLst/>
          </a:prstGeom>
          <a:noFill/>
        </p:spPr>
        <p:txBody>
          <a:bodyPr wrap="square" rtlCol="0">
            <a:spAutoFit/>
          </a:bodyPr>
          <a:lstStyle/>
          <a:p>
            <a:r>
              <a:rPr lang="en-US" dirty="0"/>
              <a:t>Sensor : Camera(Phone)</a:t>
            </a:r>
            <a:endParaRPr lang="en-CH" dirty="0"/>
          </a:p>
        </p:txBody>
      </p:sp>
    </p:spTree>
    <p:extLst>
      <p:ext uri="{BB962C8B-B14F-4D97-AF65-F5344CB8AC3E}">
        <p14:creationId xmlns:p14="http://schemas.microsoft.com/office/powerpoint/2010/main" val="144532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561973" y="1589865"/>
            <a:ext cx="4919708" cy="369332"/>
          </a:xfrm>
          <a:prstGeom prst="rect">
            <a:avLst/>
          </a:prstGeom>
          <a:noFill/>
        </p:spPr>
        <p:txBody>
          <a:bodyPr wrap="square" rtlCol="0">
            <a:spAutoFit/>
          </a:bodyPr>
          <a:lstStyle/>
          <a:p>
            <a:r>
              <a:rPr lang="en-US" b="1" dirty="0"/>
              <a:t>UniSim: A Neural Closed-Loop Sensor Simulator</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pic>
        <p:nvPicPr>
          <p:cNvPr id="5" name="图片 4">
            <a:extLst>
              <a:ext uri="{FF2B5EF4-FFF2-40B4-BE49-F238E27FC236}">
                <a16:creationId xmlns:a16="http://schemas.microsoft.com/office/drawing/2014/main" id="{8E9FC33E-C5C6-21E3-B211-9858ED623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204" y="1431974"/>
            <a:ext cx="4332171" cy="4114800"/>
          </a:xfrm>
          <a:prstGeom prst="rect">
            <a:avLst/>
          </a:prstGeom>
        </p:spPr>
      </p:pic>
      <p:sp>
        <p:nvSpPr>
          <p:cNvPr id="7" name="文本框 6">
            <a:extLst>
              <a:ext uri="{FF2B5EF4-FFF2-40B4-BE49-F238E27FC236}">
                <a16:creationId xmlns:a16="http://schemas.microsoft.com/office/drawing/2014/main" id="{11DA39D8-C4CE-DDD1-037F-B3EAAAE6220C}"/>
              </a:ext>
            </a:extLst>
          </p:cNvPr>
          <p:cNvSpPr txBox="1"/>
          <p:nvPr/>
        </p:nvSpPr>
        <p:spPr>
          <a:xfrm>
            <a:off x="561973" y="2038143"/>
            <a:ext cx="3819525" cy="369332"/>
          </a:xfrm>
          <a:prstGeom prst="rect">
            <a:avLst/>
          </a:prstGeom>
          <a:noFill/>
        </p:spPr>
        <p:txBody>
          <a:bodyPr wrap="square" rtlCol="0">
            <a:spAutoFit/>
          </a:bodyPr>
          <a:lstStyle/>
          <a:p>
            <a:r>
              <a:rPr lang="en-US" dirty="0"/>
              <a:t>Sensor : Camera &amp; LiDAR</a:t>
            </a:r>
            <a:endParaRPr lang="en-CH" dirty="0"/>
          </a:p>
        </p:txBody>
      </p:sp>
      <p:pic>
        <p:nvPicPr>
          <p:cNvPr id="10" name="图片 9">
            <a:extLst>
              <a:ext uri="{FF2B5EF4-FFF2-40B4-BE49-F238E27FC236}">
                <a16:creationId xmlns:a16="http://schemas.microsoft.com/office/drawing/2014/main" id="{0EBE6958-6C09-FC5B-2648-594707AD7753}"/>
              </a:ext>
            </a:extLst>
          </p:cNvPr>
          <p:cNvPicPr>
            <a:picLocks noChangeAspect="1"/>
          </p:cNvPicPr>
          <p:nvPr/>
        </p:nvPicPr>
        <p:blipFill>
          <a:blip r:embed="rId4"/>
          <a:stretch>
            <a:fillRect/>
          </a:stretch>
        </p:blipFill>
        <p:spPr>
          <a:xfrm>
            <a:off x="0" y="5995052"/>
            <a:ext cx="12192000" cy="890740"/>
          </a:xfrm>
          <a:prstGeom prst="rect">
            <a:avLst/>
          </a:prstGeom>
        </p:spPr>
      </p:pic>
      <p:pic>
        <p:nvPicPr>
          <p:cNvPr id="13" name="图片 12">
            <a:extLst>
              <a:ext uri="{FF2B5EF4-FFF2-40B4-BE49-F238E27FC236}">
                <a16:creationId xmlns:a16="http://schemas.microsoft.com/office/drawing/2014/main" id="{C56C621F-3B07-7672-F6AC-A456AF7D6870}"/>
              </a:ext>
            </a:extLst>
          </p:cNvPr>
          <p:cNvPicPr>
            <a:picLocks noChangeAspect="1"/>
          </p:cNvPicPr>
          <p:nvPr/>
        </p:nvPicPr>
        <p:blipFill>
          <a:blip r:embed="rId5"/>
          <a:stretch>
            <a:fillRect/>
          </a:stretch>
        </p:blipFill>
        <p:spPr>
          <a:xfrm>
            <a:off x="0" y="2407475"/>
            <a:ext cx="7603170" cy="3706387"/>
          </a:xfrm>
          <a:prstGeom prst="rect">
            <a:avLst/>
          </a:prstGeom>
        </p:spPr>
      </p:pic>
    </p:spTree>
    <p:extLst>
      <p:ext uri="{BB962C8B-B14F-4D97-AF65-F5344CB8AC3E}">
        <p14:creationId xmlns:p14="http://schemas.microsoft.com/office/powerpoint/2010/main" val="12836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115551"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192504" y="2597882"/>
            <a:ext cx="6648452" cy="1477328"/>
          </a:xfrm>
          <a:prstGeom prst="rect">
            <a:avLst/>
          </a:prstGeom>
          <a:noFill/>
        </p:spPr>
        <p:txBody>
          <a:bodyPr wrap="square" rtlCol="0">
            <a:spAutoFit/>
          </a:bodyPr>
          <a:lstStyle/>
          <a:p>
            <a:r>
              <a:rPr lang="en-US" dirty="0"/>
              <a:t>Sensor: Camera &amp; LiDAR</a:t>
            </a:r>
          </a:p>
          <a:p>
            <a:endParaRPr lang="en-US" dirty="0"/>
          </a:p>
          <a:p>
            <a:r>
              <a:rPr lang="en-US" dirty="0"/>
              <a:t>Purpose : </a:t>
            </a:r>
            <a:r>
              <a:rPr lang="en-US" altLang="zh-CN" dirty="0"/>
              <a:t>Generate </a:t>
            </a:r>
          </a:p>
          <a:p>
            <a:r>
              <a:rPr lang="en-US" altLang="zh-CN" dirty="0"/>
              <a:t>realistically looking </a:t>
            </a:r>
          </a:p>
          <a:p>
            <a:r>
              <a:rPr lang="en-US" altLang="zh-CN" dirty="0"/>
              <a:t>camera images (</a:t>
            </a:r>
            <a:r>
              <a:rPr lang="en-US" altLang="zh-CN" b="1" dirty="0"/>
              <a:t>Texture</a:t>
            </a:r>
            <a:r>
              <a:rPr lang="en-US" altLang="zh-CN" dirty="0"/>
              <a:t>)</a:t>
            </a:r>
          </a:p>
        </p:txBody>
      </p:sp>
      <p:pic>
        <p:nvPicPr>
          <p:cNvPr id="10" name="图片 9">
            <a:extLst>
              <a:ext uri="{FF2B5EF4-FFF2-40B4-BE49-F238E27FC236}">
                <a16:creationId xmlns:a16="http://schemas.microsoft.com/office/drawing/2014/main" id="{4C3FC61B-7AAF-B618-2A36-82090C95A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892" y="2510861"/>
            <a:ext cx="8108054" cy="3732377"/>
          </a:xfrm>
          <a:prstGeom prst="rect">
            <a:avLst/>
          </a:prstGeom>
        </p:spPr>
      </p:pic>
      <p:sp>
        <p:nvSpPr>
          <p:cNvPr id="3" name="文本框 2">
            <a:extLst>
              <a:ext uri="{FF2B5EF4-FFF2-40B4-BE49-F238E27FC236}">
                <a16:creationId xmlns:a16="http://schemas.microsoft.com/office/drawing/2014/main" id="{A3B15CF0-A73E-4286-667D-625F80B77201}"/>
              </a:ext>
            </a:extLst>
          </p:cNvPr>
          <p:cNvSpPr txBox="1"/>
          <p:nvPr/>
        </p:nvSpPr>
        <p:spPr>
          <a:xfrm>
            <a:off x="192504" y="6468177"/>
            <a:ext cx="5678905" cy="276999"/>
          </a:xfrm>
          <a:prstGeom prst="rect">
            <a:avLst/>
          </a:prstGeom>
          <a:noFill/>
        </p:spPr>
        <p:txBody>
          <a:bodyPr wrap="square" rtlCol="0">
            <a:spAutoFit/>
          </a:bodyPr>
          <a:lstStyle/>
          <a:p>
            <a:r>
              <a:rPr lang="en-US" sz="1200" dirty="0" err="1">
                <a:solidFill>
                  <a:schemeClr val="bg1">
                    <a:lumMod val="50000"/>
                  </a:schemeClr>
                </a:solidFill>
              </a:rPr>
              <a:t>Surfel</a:t>
            </a:r>
            <a:r>
              <a:rPr lang="en-US" sz="1200" dirty="0">
                <a:solidFill>
                  <a:schemeClr val="bg1">
                    <a:lumMod val="50000"/>
                  </a:schemeClr>
                </a:solidFill>
              </a:rPr>
              <a:t> :  A </a:t>
            </a:r>
            <a:r>
              <a:rPr lang="en-US" sz="1200" dirty="0" err="1">
                <a:solidFill>
                  <a:schemeClr val="bg1">
                    <a:lumMod val="50000"/>
                  </a:schemeClr>
                </a:solidFill>
              </a:rPr>
              <a:t>surfel</a:t>
            </a:r>
            <a:r>
              <a:rPr lang="en-US" sz="1200" dirty="0">
                <a:solidFill>
                  <a:schemeClr val="bg1">
                    <a:lumMod val="50000"/>
                  </a:schemeClr>
                </a:solidFill>
              </a:rPr>
              <a:t> is a small, oriented disk used to represent a portion of a 3D surface. </a:t>
            </a:r>
            <a:endParaRPr lang="en-CH" sz="1200" dirty="0">
              <a:solidFill>
                <a:schemeClr val="bg1">
                  <a:lumMod val="50000"/>
                </a:schemeClr>
              </a:solidFill>
            </a:endParaRPr>
          </a:p>
        </p:txBody>
      </p:sp>
      <p:pic>
        <p:nvPicPr>
          <p:cNvPr id="6" name="图片 5">
            <a:extLst>
              <a:ext uri="{FF2B5EF4-FFF2-40B4-BE49-F238E27FC236}">
                <a16:creationId xmlns:a16="http://schemas.microsoft.com/office/drawing/2014/main" id="{4184E924-5E76-6F66-3CD5-819825EDDE12}"/>
              </a:ext>
            </a:extLst>
          </p:cNvPr>
          <p:cNvPicPr>
            <a:picLocks noChangeAspect="1"/>
          </p:cNvPicPr>
          <p:nvPr/>
        </p:nvPicPr>
        <p:blipFill>
          <a:blip r:embed="rId4"/>
          <a:stretch>
            <a:fillRect/>
          </a:stretch>
        </p:blipFill>
        <p:spPr>
          <a:xfrm>
            <a:off x="2636940" y="1831337"/>
            <a:ext cx="6648452" cy="766545"/>
          </a:xfrm>
          <a:prstGeom prst="rect">
            <a:avLst/>
          </a:prstGeom>
        </p:spPr>
      </p:pic>
      <p:pic>
        <p:nvPicPr>
          <p:cNvPr id="8" name="图片 7">
            <a:extLst>
              <a:ext uri="{FF2B5EF4-FFF2-40B4-BE49-F238E27FC236}">
                <a16:creationId xmlns:a16="http://schemas.microsoft.com/office/drawing/2014/main" id="{BD46BD50-A34D-0273-6323-98C3D19C3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433" y="4713180"/>
            <a:ext cx="2150765" cy="1709737"/>
          </a:xfrm>
          <a:prstGeom prst="rect">
            <a:avLst/>
          </a:prstGeom>
        </p:spPr>
      </p:pic>
    </p:spTree>
    <p:extLst>
      <p:ext uri="{BB962C8B-B14F-4D97-AF65-F5344CB8AC3E}">
        <p14:creationId xmlns:p14="http://schemas.microsoft.com/office/powerpoint/2010/main" val="231923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991852" cy="369332"/>
          </a:xfrm>
          <a:prstGeom prst="rect">
            <a:avLst/>
          </a:prstGeom>
          <a:noFill/>
        </p:spPr>
        <p:txBody>
          <a:bodyPr wrap="square" rtlCol="0">
            <a:spAutoFit/>
          </a:bodyPr>
          <a:lstStyle/>
          <a:p>
            <a:r>
              <a:rPr lang="en-US" b="1" dirty="0"/>
              <a:t>Real2Sim2Real: Self-Supervised Learning of Physical Single-Step Dynamic Actions for Planar Robot Casting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pic>
        <p:nvPicPr>
          <p:cNvPr id="10" name="图片 9">
            <a:extLst>
              <a:ext uri="{FF2B5EF4-FFF2-40B4-BE49-F238E27FC236}">
                <a16:creationId xmlns:a16="http://schemas.microsoft.com/office/drawing/2014/main" id="{3DC09AD3-6D74-7D63-68EE-36A32766B55B}"/>
              </a:ext>
            </a:extLst>
          </p:cNvPr>
          <p:cNvPicPr>
            <a:picLocks noChangeAspect="1"/>
          </p:cNvPicPr>
          <p:nvPr/>
        </p:nvPicPr>
        <p:blipFill>
          <a:blip r:embed="rId3"/>
          <a:stretch>
            <a:fillRect/>
          </a:stretch>
        </p:blipFill>
        <p:spPr>
          <a:xfrm>
            <a:off x="49105" y="2955406"/>
            <a:ext cx="4391177" cy="2881189"/>
          </a:xfrm>
          <a:prstGeom prst="rect">
            <a:avLst/>
          </a:prstGeom>
        </p:spPr>
      </p:pic>
      <p:sp>
        <p:nvSpPr>
          <p:cNvPr id="11" name="文本框 10">
            <a:extLst>
              <a:ext uri="{FF2B5EF4-FFF2-40B4-BE49-F238E27FC236}">
                <a16:creationId xmlns:a16="http://schemas.microsoft.com/office/drawing/2014/main" id="{CC3BBD1B-FC95-282E-D5CC-0881D9BC6FA5}"/>
              </a:ext>
            </a:extLst>
          </p:cNvPr>
          <p:cNvSpPr txBox="1"/>
          <p:nvPr/>
        </p:nvSpPr>
        <p:spPr>
          <a:xfrm>
            <a:off x="9001125" y="6265306"/>
            <a:ext cx="4467225" cy="369332"/>
          </a:xfrm>
          <a:prstGeom prst="rect">
            <a:avLst/>
          </a:prstGeom>
          <a:noFill/>
        </p:spPr>
        <p:txBody>
          <a:bodyPr wrap="square" rtlCol="0">
            <a:spAutoFit/>
          </a:bodyPr>
          <a:lstStyle/>
          <a:p>
            <a:r>
              <a:rPr lang="en-US" dirty="0"/>
              <a:t>PRC : Planar Robot Casting</a:t>
            </a:r>
            <a:endParaRPr lang="en-CH" dirty="0"/>
          </a:p>
        </p:txBody>
      </p:sp>
      <p:pic>
        <p:nvPicPr>
          <p:cNvPr id="6" name="图片 5">
            <a:extLst>
              <a:ext uri="{FF2B5EF4-FFF2-40B4-BE49-F238E27FC236}">
                <a16:creationId xmlns:a16="http://schemas.microsoft.com/office/drawing/2014/main" id="{A8B617C3-957C-0C6B-95CD-8E9E81682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681" y="2299922"/>
            <a:ext cx="8787319" cy="2691430"/>
          </a:xfrm>
          <a:prstGeom prst="rect">
            <a:avLst/>
          </a:prstGeom>
        </p:spPr>
      </p:pic>
    </p:spTree>
    <p:extLst>
      <p:ext uri="{BB962C8B-B14F-4D97-AF65-F5344CB8AC3E}">
        <p14:creationId xmlns:p14="http://schemas.microsoft.com/office/powerpoint/2010/main" val="132559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2" name="文本框 1">
            <a:extLst>
              <a:ext uri="{FF2B5EF4-FFF2-40B4-BE49-F238E27FC236}">
                <a16:creationId xmlns:a16="http://schemas.microsoft.com/office/drawing/2014/main" id="{E2D3815F-9CE6-F616-CAE7-7682FFA0EFC9}"/>
              </a:ext>
            </a:extLst>
          </p:cNvPr>
          <p:cNvSpPr txBox="1"/>
          <p:nvPr/>
        </p:nvSpPr>
        <p:spPr>
          <a:xfrm>
            <a:off x="1419225" y="1749635"/>
            <a:ext cx="9829799" cy="4199611"/>
          </a:xfrm>
          <a:prstGeom prst="rect">
            <a:avLst/>
          </a:prstGeom>
          <a:noFill/>
        </p:spPr>
        <p:txBody>
          <a:bodyPr wrap="square" rtlCol="0">
            <a:spAutoFit/>
          </a:bodyPr>
          <a:lstStyle/>
          <a:p>
            <a:pPr>
              <a:lnSpc>
                <a:spcPct val="150000"/>
              </a:lnSpc>
            </a:pPr>
            <a:r>
              <a:rPr lang="en-US" sz="2000" dirty="0"/>
              <a:t>LiDAR : determining ranges by targeting an object or a surface with a laser and measuring the time for the reflected light to return to the receiver .</a:t>
            </a:r>
          </a:p>
          <a:p>
            <a:pPr>
              <a:lnSpc>
                <a:spcPct val="150000"/>
              </a:lnSpc>
            </a:pPr>
            <a:endParaRPr lang="en-US" sz="2000" dirty="0"/>
          </a:p>
          <a:p>
            <a:pPr>
              <a:lnSpc>
                <a:spcPct val="150000"/>
              </a:lnSpc>
            </a:pPr>
            <a:r>
              <a:rPr lang="en-US" sz="2000" dirty="0"/>
              <a:t>Kinect : the motion sensing device for the Xbox 360 gaming console. It  provides RGB, Infra-Red (IR), depth, skeleton, and audio streams to an  application.</a:t>
            </a:r>
          </a:p>
          <a:p>
            <a:pPr>
              <a:lnSpc>
                <a:spcPct val="150000"/>
              </a:lnSpc>
            </a:pPr>
            <a:endParaRPr lang="en-US" sz="2000" dirty="0"/>
          </a:p>
          <a:p>
            <a:pPr>
              <a:lnSpc>
                <a:spcPct val="150000"/>
              </a:lnSpc>
            </a:pPr>
            <a:r>
              <a:rPr lang="en-US" sz="2000" dirty="0"/>
              <a:t>Zed Camera : neural  depth, built-in IMU</a:t>
            </a:r>
          </a:p>
          <a:p>
            <a:pPr>
              <a:lnSpc>
                <a:spcPct val="150000"/>
              </a:lnSpc>
            </a:pPr>
            <a:endParaRPr lang="en-US" sz="2000" dirty="0"/>
          </a:p>
          <a:p>
            <a:pPr>
              <a:lnSpc>
                <a:spcPct val="150000"/>
              </a:lnSpc>
            </a:pPr>
            <a:r>
              <a:rPr lang="en-US" sz="2000" dirty="0"/>
              <a:t>RealSense : long range depth camera, built-in IMU</a:t>
            </a:r>
            <a:endParaRPr lang="en-CH" sz="2000" dirty="0"/>
          </a:p>
        </p:txBody>
      </p:sp>
      <p:sp>
        <p:nvSpPr>
          <p:cNvPr id="3" name="文本框 2">
            <a:extLst>
              <a:ext uri="{FF2B5EF4-FFF2-40B4-BE49-F238E27FC236}">
                <a16:creationId xmlns:a16="http://schemas.microsoft.com/office/drawing/2014/main" id="{4F56D986-C293-99B6-2492-3EEC2C58205E}"/>
              </a:ext>
            </a:extLst>
          </p:cNvPr>
          <p:cNvSpPr txBox="1"/>
          <p:nvPr/>
        </p:nvSpPr>
        <p:spPr>
          <a:xfrm>
            <a:off x="561973" y="908754"/>
            <a:ext cx="3600451" cy="523220"/>
          </a:xfrm>
          <a:prstGeom prst="rect">
            <a:avLst/>
          </a:prstGeom>
          <a:noFill/>
        </p:spPr>
        <p:txBody>
          <a:bodyPr wrap="square" rtlCol="0">
            <a:spAutoFit/>
          </a:bodyPr>
          <a:lstStyle/>
          <a:p>
            <a:r>
              <a:rPr lang="en-US" sz="2800" dirty="0"/>
              <a:t>Sensors</a:t>
            </a:r>
            <a:endParaRPr lang="en-CH" sz="2800" dirty="0"/>
          </a:p>
        </p:txBody>
      </p:sp>
    </p:spTree>
    <p:extLst>
      <p:ext uri="{BB962C8B-B14F-4D97-AF65-F5344CB8AC3E}">
        <p14:creationId xmlns:p14="http://schemas.microsoft.com/office/powerpoint/2010/main" val="184007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0353677" cy="369332"/>
          </a:xfrm>
          <a:prstGeom prst="rect">
            <a:avLst/>
          </a:prstGeom>
          <a:noFill/>
        </p:spPr>
        <p:txBody>
          <a:bodyPr wrap="square" rtlCol="0">
            <a:spAutoFit/>
          </a:bodyPr>
          <a:lstStyle/>
          <a:p>
            <a:r>
              <a:rPr lang="en-US" b="1" dirty="0"/>
              <a:t>Towards Zero Domain Gap: A Comprehensive Study of Realistic LiDAR Simulation for Autonomy Testing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6" name="图片 5">
            <a:extLst>
              <a:ext uri="{FF2B5EF4-FFF2-40B4-BE49-F238E27FC236}">
                <a16:creationId xmlns:a16="http://schemas.microsoft.com/office/drawing/2014/main" id="{B1F30F40-9FA2-BBF8-F3FD-81FC93DF8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2" y="1931992"/>
            <a:ext cx="4292640" cy="4648200"/>
          </a:xfrm>
          <a:prstGeom prst="rect">
            <a:avLst/>
          </a:prstGeom>
        </p:spPr>
      </p:pic>
      <p:pic>
        <p:nvPicPr>
          <p:cNvPr id="8" name="图片 7">
            <a:extLst>
              <a:ext uri="{FF2B5EF4-FFF2-40B4-BE49-F238E27FC236}">
                <a16:creationId xmlns:a16="http://schemas.microsoft.com/office/drawing/2014/main" id="{DD296FA6-49B8-E3C4-49A3-D0A758CEC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652" y="2179642"/>
            <a:ext cx="7648575" cy="1968761"/>
          </a:xfrm>
          <a:prstGeom prst="rect">
            <a:avLst/>
          </a:prstGeom>
        </p:spPr>
      </p:pic>
      <p:pic>
        <p:nvPicPr>
          <p:cNvPr id="12" name="图片 11">
            <a:extLst>
              <a:ext uri="{FF2B5EF4-FFF2-40B4-BE49-F238E27FC236}">
                <a16:creationId xmlns:a16="http://schemas.microsoft.com/office/drawing/2014/main" id="{30ED9605-0121-B34D-855F-6F55F16A657F}"/>
              </a:ext>
            </a:extLst>
          </p:cNvPr>
          <p:cNvPicPr>
            <a:picLocks noChangeAspect="1"/>
          </p:cNvPicPr>
          <p:nvPr/>
        </p:nvPicPr>
        <p:blipFill>
          <a:blip r:embed="rId5"/>
          <a:stretch>
            <a:fillRect/>
          </a:stretch>
        </p:blipFill>
        <p:spPr>
          <a:xfrm>
            <a:off x="5124449" y="4359342"/>
            <a:ext cx="6906303" cy="2220850"/>
          </a:xfrm>
          <a:prstGeom prst="rect">
            <a:avLst/>
          </a:prstGeom>
        </p:spPr>
      </p:pic>
    </p:spTree>
    <p:extLst>
      <p:ext uri="{BB962C8B-B14F-4D97-AF65-F5344CB8AC3E}">
        <p14:creationId xmlns:p14="http://schemas.microsoft.com/office/powerpoint/2010/main" val="7666762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TotalTime>
  <Words>1610</Words>
  <Application>Microsoft Office PowerPoint</Application>
  <PresentationFormat>宽屏</PresentationFormat>
  <Paragraphs>352</Paragraphs>
  <Slides>29</Slides>
  <Notes>27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29</vt:i4>
      </vt:variant>
    </vt:vector>
  </HeadingPairs>
  <TitlesOfParts>
    <vt:vector size="33"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walker chi</dc:creator>
  <cp:lastModifiedBy>walker chi</cp:lastModifiedBy>
  <cp:revision>48</cp:revision>
  <dcterms:created xsi:type="dcterms:W3CDTF">2023-11-26T23:50:35Z</dcterms:created>
  <dcterms:modified xsi:type="dcterms:W3CDTF">2023-12-11T10:28:07Z</dcterms:modified>
</cp:coreProperties>
</file>